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&amp;ehk=17iqopg1LoSfwDDigUPaPw&amp;r=0&amp;pid=OfficeInsert" ContentType="image/jpeg"/>
  <Default Extension="png" ContentType="image/png"/>
  <Default Extension="png&amp;ehk=lkENhJ" ContentType="image/png"/>
  <Default Extension="png&amp;ehk=udMr20GUUSex6p4qGX6YAA&amp;r=0&amp;pid=OfficeInsert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2" r:id="rId3"/>
    <p:sldId id="282" r:id="rId4"/>
    <p:sldId id="301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03" r:id="rId14"/>
    <p:sldId id="304" r:id="rId15"/>
    <p:sldId id="293" r:id="rId16"/>
    <p:sldId id="294" r:id="rId17"/>
    <p:sldId id="278" r:id="rId18"/>
    <p:sldId id="277" r:id="rId19"/>
    <p:sldId id="279" r:id="rId20"/>
    <p:sldId id="295" r:id="rId21"/>
    <p:sldId id="296" r:id="rId22"/>
    <p:sldId id="297" r:id="rId23"/>
    <p:sldId id="298" r:id="rId24"/>
    <p:sldId id="299" r:id="rId25"/>
    <p:sldId id="300" r:id="rId26"/>
    <p:sldId id="276" r:id="rId27"/>
    <p:sldId id="280" r:id="rId28"/>
    <p:sldId id="281" r:id="rId29"/>
    <p:sldId id="258" r:id="rId30"/>
    <p:sldId id="260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47081-5301-4CB4-AFF8-2839B879277E}" v="4" dt="2025-10-23T06:05:53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31" d="100"/>
          <a:sy n="131" d="100"/>
        </p:scale>
        <p:origin x="1085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ILÁGYI Pál" userId="482e385c-dfa3-4a45-9aa0-63bd5240e4f0" providerId="ADAL" clId="{F710CC8F-F691-48D0-891F-63E96B8349AB}"/>
    <pc:docChg chg="undo custSel addSld delSld modSld">
      <pc:chgData name="SZILÁGYI Pál" userId="482e385c-dfa3-4a45-9aa0-63bd5240e4f0" providerId="ADAL" clId="{F710CC8F-F691-48D0-891F-63E96B8349AB}" dt="2024-09-28T08:47:08.216" v="124" actId="20577"/>
      <pc:docMkLst>
        <pc:docMk/>
      </pc:docMkLst>
      <pc:sldChg chg="del">
        <pc:chgData name="SZILÁGYI Pál" userId="482e385c-dfa3-4a45-9aa0-63bd5240e4f0" providerId="ADAL" clId="{F710CC8F-F691-48D0-891F-63E96B8349AB}" dt="2024-09-21T08:43:49.660" v="82" actId="47"/>
        <pc:sldMkLst>
          <pc:docMk/>
          <pc:sldMk cId="3629826778" sldId="257"/>
        </pc:sldMkLst>
      </pc:sldChg>
      <pc:sldChg chg="del">
        <pc:chgData name="SZILÁGYI Pál" userId="482e385c-dfa3-4a45-9aa0-63bd5240e4f0" providerId="ADAL" clId="{F710CC8F-F691-48D0-891F-63E96B8349AB}" dt="2024-09-21T08:43:47.330" v="78" actId="47"/>
        <pc:sldMkLst>
          <pc:docMk/>
          <pc:sldMk cId="2352631932" sldId="259"/>
        </pc:sldMkLst>
      </pc:sldChg>
      <pc:sldChg chg="add del">
        <pc:chgData name="SZILÁGYI Pál" userId="482e385c-dfa3-4a45-9aa0-63bd5240e4f0" providerId="ADAL" clId="{F710CC8F-F691-48D0-891F-63E96B8349AB}" dt="2024-09-21T08:43:52.609" v="84" actId="47"/>
        <pc:sldMkLst>
          <pc:docMk/>
          <pc:sldMk cId="2444679983" sldId="260"/>
        </pc:sldMkLst>
      </pc:sldChg>
      <pc:sldChg chg="del">
        <pc:chgData name="SZILÁGYI Pál" userId="482e385c-dfa3-4a45-9aa0-63bd5240e4f0" providerId="ADAL" clId="{F710CC8F-F691-48D0-891F-63E96B8349AB}" dt="2024-09-21T08:43:58.903" v="85" actId="47"/>
        <pc:sldMkLst>
          <pc:docMk/>
          <pc:sldMk cId="2598652366" sldId="263"/>
        </pc:sldMkLst>
      </pc:sldChg>
      <pc:sldChg chg="add del">
        <pc:chgData name="SZILÁGYI Pál" userId="482e385c-dfa3-4a45-9aa0-63bd5240e4f0" providerId="ADAL" clId="{F710CC8F-F691-48D0-891F-63E96B8349AB}" dt="2024-09-21T08:44:01.425" v="89" actId="47"/>
        <pc:sldMkLst>
          <pc:docMk/>
          <pc:sldMk cId="4006708239" sldId="264"/>
        </pc:sldMkLst>
      </pc:sldChg>
      <pc:sldChg chg="add del">
        <pc:chgData name="SZILÁGYI Pál" userId="482e385c-dfa3-4a45-9aa0-63bd5240e4f0" providerId="ADAL" clId="{F710CC8F-F691-48D0-891F-63E96B8349AB}" dt="2024-09-21T08:44:01.269" v="88" actId="47"/>
        <pc:sldMkLst>
          <pc:docMk/>
          <pc:sldMk cId="2742766230" sldId="265"/>
        </pc:sldMkLst>
      </pc:sldChg>
      <pc:sldChg chg="del">
        <pc:chgData name="SZILÁGYI Pál" userId="482e385c-dfa3-4a45-9aa0-63bd5240e4f0" providerId="ADAL" clId="{F710CC8F-F691-48D0-891F-63E96B8349AB}" dt="2024-09-21T08:43:47.913" v="79" actId="47"/>
        <pc:sldMkLst>
          <pc:docMk/>
          <pc:sldMk cId="1632542456" sldId="267"/>
        </pc:sldMkLst>
      </pc:sldChg>
      <pc:sldChg chg="del">
        <pc:chgData name="SZILÁGYI Pál" userId="482e385c-dfa3-4a45-9aa0-63bd5240e4f0" providerId="ADAL" clId="{F710CC8F-F691-48D0-891F-63E96B8349AB}" dt="2024-09-21T08:43:48.416" v="80" actId="47"/>
        <pc:sldMkLst>
          <pc:docMk/>
          <pc:sldMk cId="3461189818" sldId="268"/>
        </pc:sldMkLst>
      </pc:sldChg>
      <pc:sldChg chg="del">
        <pc:chgData name="SZILÁGYI Pál" userId="482e385c-dfa3-4a45-9aa0-63bd5240e4f0" providerId="ADAL" clId="{F710CC8F-F691-48D0-891F-63E96B8349AB}" dt="2024-09-21T08:44:10.217" v="91" actId="47"/>
        <pc:sldMkLst>
          <pc:docMk/>
          <pc:sldMk cId="3275047009" sldId="269"/>
        </pc:sldMkLst>
      </pc:sldChg>
      <pc:sldChg chg="del">
        <pc:chgData name="SZILÁGYI Pál" userId="482e385c-dfa3-4a45-9aa0-63bd5240e4f0" providerId="ADAL" clId="{F710CC8F-F691-48D0-891F-63E96B8349AB}" dt="2024-09-21T08:43:46.051" v="76" actId="47"/>
        <pc:sldMkLst>
          <pc:docMk/>
          <pc:sldMk cId="2647909459" sldId="270"/>
        </pc:sldMkLst>
      </pc:sldChg>
      <pc:sldChg chg="del">
        <pc:chgData name="SZILÁGYI Pál" userId="482e385c-dfa3-4a45-9aa0-63bd5240e4f0" providerId="ADAL" clId="{F710CC8F-F691-48D0-891F-63E96B8349AB}" dt="2024-09-21T08:43:46.683" v="77" actId="47"/>
        <pc:sldMkLst>
          <pc:docMk/>
          <pc:sldMk cId="3918982993" sldId="271"/>
        </pc:sldMkLst>
      </pc:sldChg>
      <pc:sldChg chg="del">
        <pc:chgData name="SZILÁGYI Pál" userId="482e385c-dfa3-4a45-9aa0-63bd5240e4f0" providerId="ADAL" clId="{F710CC8F-F691-48D0-891F-63E96B8349AB}" dt="2024-09-21T08:43:44.819" v="74" actId="47"/>
        <pc:sldMkLst>
          <pc:docMk/>
          <pc:sldMk cId="1186193699" sldId="272"/>
        </pc:sldMkLst>
      </pc:sldChg>
      <pc:sldChg chg="del">
        <pc:chgData name="SZILÁGYI Pál" userId="482e385c-dfa3-4a45-9aa0-63bd5240e4f0" providerId="ADAL" clId="{F710CC8F-F691-48D0-891F-63E96B8349AB}" dt="2024-09-21T08:44:09.724" v="90" actId="47"/>
        <pc:sldMkLst>
          <pc:docMk/>
          <pc:sldMk cId="42399712" sldId="273"/>
        </pc:sldMkLst>
      </pc:sldChg>
      <pc:sldChg chg="del">
        <pc:chgData name="SZILÁGYI Pál" userId="482e385c-dfa3-4a45-9aa0-63bd5240e4f0" providerId="ADAL" clId="{F710CC8F-F691-48D0-891F-63E96B8349AB}" dt="2024-09-21T08:43:45.498" v="75" actId="47"/>
        <pc:sldMkLst>
          <pc:docMk/>
          <pc:sldMk cId="4118242575" sldId="274"/>
        </pc:sldMkLst>
      </pc:sldChg>
      <pc:sldChg chg="del">
        <pc:chgData name="SZILÁGYI Pál" userId="482e385c-dfa3-4a45-9aa0-63bd5240e4f0" providerId="ADAL" clId="{F710CC8F-F691-48D0-891F-63E96B8349AB}" dt="2024-09-21T08:43:48.847" v="81" actId="47"/>
        <pc:sldMkLst>
          <pc:docMk/>
          <pc:sldMk cId="993016971" sldId="275"/>
        </pc:sldMkLst>
      </pc:sldChg>
      <pc:sldChg chg="modSp mod">
        <pc:chgData name="SZILÁGYI Pál" userId="482e385c-dfa3-4a45-9aa0-63bd5240e4f0" providerId="ADAL" clId="{F710CC8F-F691-48D0-891F-63E96B8349AB}" dt="2024-09-13T11:42:14.455" v="3" actId="20577"/>
        <pc:sldMkLst>
          <pc:docMk/>
          <pc:sldMk cId="1412783287" sldId="282"/>
        </pc:sldMkLst>
      </pc:sldChg>
      <pc:sldChg chg="modSp mod">
        <pc:chgData name="SZILÁGYI Pál" userId="482e385c-dfa3-4a45-9aa0-63bd5240e4f0" providerId="ADAL" clId="{F710CC8F-F691-48D0-891F-63E96B8349AB}" dt="2024-09-28T08:47:08.216" v="124" actId="20577"/>
        <pc:sldMkLst>
          <pc:docMk/>
          <pc:sldMk cId="1423179465" sldId="294"/>
        </pc:sldMkLst>
      </pc:sldChg>
      <pc:sldChg chg="modSp new mod">
        <pc:chgData name="SZILÁGYI Pál" userId="482e385c-dfa3-4a45-9aa0-63bd5240e4f0" providerId="ADAL" clId="{F710CC8F-F691-48D0-891F-63E96B8349AB}" dt="2024-09-13T11:45:48.892" v="70" actId="20577"/>
        <pc:sldMkLst>
          <pc:docMk/>
          <pc:sldMk cId="2640042488" sldId="301"/>
        </pc:sldMkLst>
      </pc:sldChg>
      <pc:sldChg chg="addSp delSp modSp new del mod">
        <pc:chgData name="SZILÁGYI Pál" userId="482e385c-dfa3-4a45-9aa0-63bd5240e4f0" providerId="ADAL" clId="{F710CC8F-F691-48D0-891F-63E96B8349AB}" dt="2024-09-21T08:43:19.332" v="73" actId="47"/>
        <pc:sldMkLst>
          <pc:docMk/>
          <pc:sldMk cId="1929700960" sldId="302"/>
        </pc:sldMkLst>
      </pc:sldChg>
    </pc:docChg>
  </pc:docChgLst>
  <pc:docChgLst>
    <pc:chgData name="SZILÁGYI Pál" userId="482e385c-dfa3-4a45-9aa0-63bd5240e4f0" providerId="ADAL" clId="{94C1B832-608D-4922-82AA-7CA83E8D7091}"/>
    <pc:docChg chg="undo custSel addSld delSld modSld">
      <pc:chgData name="SZILÁGYI Pál" userId="482e385c-dfa3-4a45-9aa0-63bd5240e4f0" providerId="ADAL" clId="{94C1B832-608D-4922-82AA-7CA83E8D7091}" dt="2025-09-11T06:42:08.980" v="240" actId="26606"/>
      <pc:docMkLst>
        <pc:docMk/>
      </pc:docMkLst>
      <pc:sldChg chg="modSp mod">
        <pc:chgData name="SZILÁGYI Pál" userId="482e385c-dfa3-4a45-9aa0-63bd5240e4f0" providerId="ADAL" clId="{94C1B832-608D-4922-82AA-7CA83E8D7091}" dt="2025-09-11T06:34:21.091" v="1" actId="20577"/>
        <pc:sldMkLst>
          <pc:docMk/>
          <pc:sldMk cId="229319248" sldId="256"/>
        </pc:sldMkLst>
      </pc:sldChg>
      <pc:sldChg chg="del">
        <pc:chgData name="SZILÁGYI Pál" userId="482e385c-dfa3-4a45-9aa0-63bd5240e4f0" providerId="ADAL" clId="{94C1B832-608D-4922-82AA-7CA83E8D7091}" dt="2025-09-11T06:38:57.556" v="219" actId="47"/>
        <pc:sldMkLst>
          <pc:docMk/>
          <pc:sldMk cId="1689906875" sldId="261"/>
        </pc:sldMkLst>
      </pc:sldChg>
      <pc:sldChg chg="del">
        <pc:chgData name="SZILÁGYI Pál" userId="482e385c-dfa3-4a45-9aa0-63bd5240e4f0" providerId="ADAL" clId="{94C1B832-608D-4922-82AA-7CA83E8D7091}" dt="2025-09-11T06:38:57.556" v="219" actId="47"/>
        <pc:sldMkLst>
          <pc:docMk/>
          <pc:sldMk cId="515566768" sldId="262"/>
        </pc:sldMkLst>
      </pc:sldChg>
      <pc:sldChg chg="del">
        <pc:chgData name="SZILÁGYI Pál" userId="482e385c-dfa3-4a45-9aa0-63bd5240e4f0" providerId="ADAL" clId="{94C1B832-608D-4922-82AA-7CA83E8D7091}" dt="2025-09-11T06:38:57.556" v="219" actId="47"/>
        <pc:sldMkLst>
          <pc:docMk/>
          <pc:sldMk cId="4006708239" sldId="264"/>
        </pc:sldMkLst>
      </pc:sldChg>
      <pc:sldChg chg="del">
        <pc:chgData name="SZILÁGYI Pál" userId="482e385c-dfa3-4a45-9aa0-63bd5240e4f0" providerId="ADAL" clId="{94C1B832-608D-4922-82AA-7CA83E8D7091}" dt="2025-09-11T06:38:57.556" v="219" actId="47"/>
        <pc:sldMkLst>
          <pc:docMk/>
          <pc:sldMk cId="2742766230" sldId="265"/>
        </pc:sldMkLst>
      </pc:sldChg>
      <pc:sldChg chg="del">
        <pc:chgData name="SZILÁGYI Pál" userId="482e385c-dfa3-4a45-9aa0-63bd5240e4f0" providerId="ADAL" clId="{94C1B832-608D-4922-82AA-7CA83E8D7091}" dt="2025-09-11T06:38:57.556" v="219" actId="47"/>
        <pc:sldMkLst>
          <pc:docMk/>
          <pc:sldMk cId="3941450491" sldId="266"/>
        </pc:sldMkLst>
      </pc:sldChg>
      <pc:sldChg chg="modSp mod">
        <pc:chgData name="SZILÁGYI Pál" userId="482e385c-dfa3-4a45-9aa0-63bd5240e4f0" providerId="ADAL" clId="{94C1B832-608D-4922-82AA-7CA83E8D7091}" dt="2025-09-11T06:34:28.029" v="3" actId="27636"/>
        <pc:sldMkLst>
          <pc:docMk/>
          <pc:sldMk cId="1412783287" sldId="282"/>
        </pc:sldMkLst>
      </pc:sldChg>
      <pc:sldChg chg="modSp mod">
        <pc:chgData name="SZILÁGYI Pál" userId="482e385c-dfa3-4a45-9aa0-63bd5240e4f0" providerId="ADAL" clId="{94C1B832-608D-4922-82AA-7CA83E8D7091}" dt="2025-09-11T06:37:52.872" v="162" actId="20577"/>
        <pc:sldMkLst>
          <pc:docMk/>
          <pc:sldMk cId="3799357605" sldId="289"/>
        </pc:sldMkLst>
      </pc:sldChg>
      <pc:sldChg chg="modSp mod">
        <pc:chgData name="SZILÁGYI Pál" userId="482e385c-dfa3-4a45-9aa0-63bd5240e4f0" providerId="ADAL" clId="{94C1B832-608D-4922-82AA-7CA83E8D7091}" dt="2025-09-11T06:39:21.920" v="234" actId="20577"/>
        <pc:sldMkLst>
          <pc:docMk/>
          <pc:sldMk cId="4240969033" sldId="292"/>
        </pc:sldMkLst>
      </pc:sldChg>
      <pc:sldChg chg="modSp mod">
        <pc:chgData name="SZILÁGYI Pál" userId="482e385c-dfa3-4a45-9aa0-63bd5240e4f0" providerId="ADAL" clId="{94C1B832-608D-4922-82AA-7CA83E8D7091}" dt="2025-09-11T06:38:31.632" v="218" actId="20577"/>
        <pc:sldMkLst>
          <pc:docMk/>
          <pc:sldMk cId="1423179465" sldId="294"/>
        </pc:sldMkLst>
      </pc:sldChg>
      <pc:sldChg chg="addSp delSp modSp new mod modClrScheme chgLayout">
        <pc:chgData name="SZILÁGYI Pál" userId="482e385c-dfa3-4a45-9aa0-63bd5240e4f0" providerId="ADAL" clId="{94C1B832-608D-4922-82AA-7CA83E8D7091}" dt="2025-09-11T06:37:24.130" v="134" actId="20577"/>
        <pc:sldMkLst>
          <pc:docMk/>
          <pc:sldMk cId="645507542" sldId="302"/>
        </pc:sldMkLst>
      </pc:sldChg>
      <pc:sldChg chg="addSp delSp modSp new mod">
        <pc:chgData name="SZILÁGYI Pál" userId="482e385c-dfa3-4a45-9aa0-63bd5240e4f0" providerId="ADAL" clId="{94C1B832-608D-4922-82AA-7CA83E8D7091}" dt="2025-09-11T06:41:49.101" v="237" actId="26606"/>
        <pc:sldMkLst>
          <pc:docMk/>
          <pc:sldMk cId="3865876068" sldId="303"/>
        </pc:sldMkLst>
      </pc:sldChg>
      <pc:sldChg chg="addSp delSp modSp new mod">
        <pc:chgData name="SZILÁGYI Pál" userId="482e385c-dfa3-4a45-9aa0-63bd5240e4f0" providerId="ADAL" clId="{94C1B832-608D-4922-82AA-7CA83E8D7091}" dt="2025-09-11T06:42:08.980" v="240" actId="26606"/>
        <pc:sldMkLst>
          <pc:docMk/>
          <pc:sldMk cId="3662580252" sldId="304"/>
        </pc:sldMkLst>
      </pc:sldChg>
    </pc:docChg>
  </pc:docChgLst>
  <pc:docChgLst>
    <pc:chgData name="SZILÁGYI Pál" userId="482e385c-dfa3-4a45-9aa0-63bd5240e4f0" providerId="ADAL" clId="{62030049-4C36-4449-8D34-C26F4D0536F1}"/>
    <pc:docChg chg="modSld">
      <pc:chgData name="SZILÁGYI Pál" userId="482e385c-dfa3-4a45-9aa0-63bd5240e4f0" providerId="ADAL" clId="{62030049-4C36-4449-8D34-C26F4D0536F1}" dt="2025-10-23T06:05:31.071" v="2"/>
      <pc:docMkLst>
        <pc:docMk/>
      </pc:docMkLst>
      <pc:sldChg chg="modSp">
        <pc:chgData name="SZILÁGYI Pál" userId="482e385c-dfa3-4a45-9aa0-63bd5240e4f0" providerId="ADAL" clId="{62030049-4C36-4449-8D34-C26F4D0536F1}" dt="2025-10-23T06:05:31.071" v="2"/>
        <pc:sldMkLst>
          <pc:docMk/>
          <pc:sldMk cId="119641190" sldId="276"/>
        </pc:sldMkLst>
        <pc:spChg chg="mod">
          <ac:chgData name="SZILÁGYI Pál" userId="482e385c-dfa3-4a45-9aa0-63bd5240e4f0" providerId="ADAL" clId="{62030049-4C36-4449-8D34-C26F4D0536F1}" dt="2025-10-23T06:05:31.071" v="2"/>
          <ac:spMkLst>
            <pc:docMk/>
            <pc:sldMk cId="119641190" sldId="27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2C36E-A260-4080-9A2B-466FB0FB3DB7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E6A0D-55DD-4FBC-B848-1B3D07DF89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49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24C82C-F825-40FF-944B-FA91450A31A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8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52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85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5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91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30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94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24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5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6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40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19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B361-E6F7-40F9-91BA-1D7E531E0158}" type="datetimeFigureOut">
              <a:rPr lang="hu-HU" smtClean="0"/>
              <a:t>2025. 10. 23.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355E-BE64-4439-8E5F-6AE2C50C3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7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uriosidadesdelamicrobiologia.blogspot.com/2015/09/medicamentos-precios-avaricia-y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srn.com/abstract=272460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zilagyi.pal@jak.ppke.h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chjog.substack.com/" TargetMode="External"/><Relationship Id="rId5" Type="http://schemas.openxmlformats.org/officeDocument/2006/relationships/hyperlink" Target="https://www.linkedin.com/in/szilagyipal/" TargetMode="External"/><Relationship Id="rId4" Type="http://schemas.openxmlformats.org/officeDocument/2006/relationships/hyperlink" Target="https://x.com/szilagyipa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hu/TXT/PDF/?uri=PI_COM:C(2023)67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h.hu/" TargetMode="External"/><Relationship Id="rId7" Type="http://schemas.openxmlformats.org/officeDocument/2006/relationships/hyperlink" Target="https://www.facebook.com/groups/621452528648085/" TargetMode="External"/><Relationship Id="rId2" Type="http://schemas.openxmlformats.org/officeDocument/2006/relationships/hyperlink" Target="http://www.versenyjo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344984205927431/" TargetMode="External"/><Relationship Id="rId5" Type="http://schemas.openxmlformats.org/officeDocument/2006/relationships/hyperlink" Target="https://chillingcompetition.com/" TargetMode="External"/><Relationship Id="rId4" Type="http://schemas.openxmlformats.org/officeDocument/2006/relationships/hyperlink" Target="http://ec.europa.eu/competition/index_e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.subwiki.org/wiki/Deadweight_loss_due_to_market_power_of_sellers" TargetMode="External"/><Relationship Id="rId2" Type="http://schemas.openxmlformats.org/officeDocument/2006/relationships/image" Target="../media/image25.png&amp;ehk=udMr20GUUSex6p4qGX6YA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VKCLRC" TargetMode="External"/><Relationship Id="rId2" Type="http://schemas.openxmlformats.org/officeDocument/2006/relationships/hyperlink" Target="https://www.reddit.com/r/versenyjo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competition-law-research-cent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luemassgroup.com/2010/05/bps-new-station-with-poll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hyperlink" Target="https://en.wikipedia.org/wiki/Esso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File:Mobil.sv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corporationprofile.wordpress.com/2012/11/16/chevron-corporation-2/" TargetMode="External"/><Relationship Id="rId4" Type="http://schemas.openxmlformats.org/officeDocument/2006/relationships/hyperlink" Target="https://en.wikipedia.org/wiki/Exxon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x.hu/tudomany/til/2019/12/06/villanykorte_osszeeskuves_phoebus/" TargetMode="External"/><Relationship Id="rId2" Type="http://schemas.openxmlformats.org/officeDocument/2006/relationships/hyperlink" Target="http://www.centennialbulb.org/cam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e.wikipedia.org/wiki/Agfa" TargetMode="External"/><Relationship Id="rId7" Type="http://schemas.openxmlformats.org/officeDocument/2006/relationships/hyperlink" Target="http://frontelibero.blogspot.com/2012/11/ecco-alcuni-crimini-della-bayer.html" TargetMode="External"/><Relationship Id="rId2" Type="http://schemas.openxmlformats.org/officeDocument/2006/relationships/image" Target="../media/image10.png&amp;ehk=lkENhJ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&amp;ehk=17iqopg1LoSfwDDigUPaPw&amp;r=0&amp;pid=OfficeInsert"/><Relationship Id="rId5" Type="http://schemas.openxmlformats.org/officeDocument/2006/relationships/hyperlink" Target="http://en.wikipedia.org/wiki/File:BASF-Logo_bw.svg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en.wikipedia.org/wiki/File:Sanofi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Versenypolitika</a:t>
            </a:r>
            <a:r>
              <a:rPr lang="hu-HU" dirty="0"/>
              <a:t> / Versenyjogi alapismeretek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931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3480A4-9DC8-4161-8460-1EA2446D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biztosítuk</a:t>
            </a:r>
            <a:r>
              <a:rPr lang="en-US" dirty="0"/>
              <a:t> a </a:t>
            </a:r>
            <a:r>
              <a:rPr lang="en-US" dirty="0" err="1"/>
              <a:t>jogállamot</a:t>
            </a:r>
            <a:r>
              <a:rPr lang="en-US" dirty="0"/>
              <a:t>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37E345-3376-4069-A542-40266E26A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75679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Közhatalom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féken</a:t>
            </a:r>
            <a:r>
              <a:rPr lang="en-US" dirty="0"/>
              <a:t> </a:t>
            </a:r>
            <a:r>
              <a:rPr lang="en-US" dirty="0" err="1"/>
              <a:t>tartása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CB6ABB-03A6-4036-93BC-17D3B97E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756792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Magánhatalom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féken</a:t>
            </a:r>
            <a:r>
              <a:rPr lang="en-US" dirty="0"/>
              <a:t> </a:t>
            </a:r>
            <a:r>
              <a:rPr lang="en-US" dirty="0" err="1"/>
              <a:t>tartása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692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2A15859-6D0D-4886-9F6D-C27627132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07904" y="1844824"/>
            <a:ext cx="1529630" cy="152963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DED541D-AA70-4A00-A472-CAD8C5404A07}"/>
              </a:ext>
            </a:extLst>
          </p:cNvPr>
          <p:cNvSpPr txBox="1"/>
          <p:nvPr/>
        </p:nvSpPr>
        <p:spPr>
          <a:xfrm>
            <a:off x="3465776" y="3416844"/>
            <a:ext cx="201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5000%-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áremelés</a:t>
            </a:r>
            <a:endParaRPr lang="en-US" dirty="0"/>
          </a:p>
          <a:p>
            <a:pPr algn="ctr"/>
            <a:r>
              <a:rPr lang="en-US" dirty="0"/>
              <a:t>13,5 USD/750 USD</a:t>
            </a:r>
          </a:p>
          <a:p>
            <a:pPr algn="ctr"/>
            <a:r>
              <a:rPr lang="en-US" dirty="0" err="1"/>
              <a:t>pirulánként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9ADB9-907F-48C8-92F7-B2C607F2E822}"/>
              </a:ext>
            </a:extLst>
          </p:cNvPr>
          <p:cNvSpPr txBox="1"/>
          <p:nvPr/>
        </p:nvSpPr>
        <p:spPr>
          <a:xfrm>
            <a:off x="243635" y="5301208"/>
            <a:ext cx="8656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Carrier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, Michael A. and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Levidow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, Nicole and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Kesselheim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, Aaron S.,</a:t>
            </a:r>
          </a:p>
          <a:p>
            <a:pPr algn="ctr"/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Using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Antitrust Law to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Challenge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Turing's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Daraprim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Price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Increase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(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January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29, 2016). 31 Berkeley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Technology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Law Journal 1379 (2017), </a:t>
            </a:r>
          </a:p>
          <a:p>
            <a:pPr algn="ctr"/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Available </a:t>
            </a:r>
            <a:r>
              <a:rPr lang="hu-HU" sz="1200" b="0" i="0" dirty="0" err="1">
                <a:solidFill>
                  <a:srgbClr val="505050"/>
                </a:solidFill>
                <a:effectLst/>
                <a:latin typeface="NexusSansWebPro"/>
              </a:rPr>
              <a:t>at</a:t>
            </a:r>
            <a:r>
              <a:rPr lang="hu-HU" sz="1200" b="0" i="0" dirty="0">
                <a:solidFill>
                  <a:srgbClr val="505050"/>
                </a:solidFill>
                <a:effectLst/>
                <a:latin typeface="NexusSansWebPro"/>
              </a:rPr>
              <a:t> SSRN: </a:t>
            </a:r>
            <a:r>
              <a:rPr lang="hu-HU" sz="1200" b="0" i="0" u="sng" dirty="0">
                <a:solidFill>
                  <a:srgbClr val="505050"/>
                </a:solidFill>
                <a:effectLst/>
                <a:latin typeface="NexusSansWebPro"/>
                <a:hlinkClick r:id="rId4"/>
              </a:rPr>
              <a:t>https://ssrn.com/abstract=2724604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2359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1413-7ECA-475A-9653-CF1723A1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" dirty="0"/>
              <a:t>Jogforrások...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E4C4D4-5A8E-495D-AC8D-108EBD669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85" y="1600200"/>
            <a:ext cx="68022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6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85A1789-388C-7850-0B30-8A26ED778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620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87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A12C0FB-7135-3EBA-1523-860A0E43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96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58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BFC7-587B-4085-8901-E43615A4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" dirty="0"/>
              <a:t>Intézményrendszer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1429-A8A6-48BC-BA03-F7C9F0271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Hazai</a:t>
            </a:r>
            <a:endParaRPr lang="en-US" dirty="0"/>
          </a:p>
          <a:p>
            <a:r>
              <a:rPr lang="en-US" dirty="0"/>
              <a:t>Nemzetközi</a:t>
            </a:r>
          </a:p>
        </p:txBody>
      </p:sp>
    </p:spTree>
    <p:extLst>
      <p:ext uri="{BB962C8B-B14F-4D97-AF65-F5344CB8AC3E}">
        <p14:creationId xmlns:p14="http://schemas.microsoft.com/office/powerpoint/2010/main" val="152626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4E8-DA84-4CA2-9F97-F1B29978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" dirty="0"/>
              <a:t>Big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29DC-594E-4CD0-820E-6532CC13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" dirty="0"/>
              <a:t>4,3 </a:t>
            </a:r>
            <a:r>
              <a:rPr lang="en-US" dirty="0"/>
              <a:t>m</a:t>
            </a:r>
            <a:r>
              <a:rPr lang="hu-HU" dirty="0" err="1"/>
              <a:t>illiárd</a:t>
            </a:r>
            <a:r>
              <a:rPr lang="hu-HU" dirty="0"/>
              <a:t> EUR – Google (Android)</a:t>
            </a:r>
            <a:endParaRPr lang="hu" dirty="0"/>
          </a:p>
          <a:p>
            <a:r>
              <a:rPr lang="hu" dirty="0"/>
              <a:t>2,95 milliárd EUR – Google (Adtech)</a:t>
            </a:r>
          </a:p>
          <a:p>
            <a:r>
              <a:rPr lang="hu" dirty="0"/>
              <a:t>2,4 milliárd EUR – Google (</a:t>
            </a:r>
            <a:r>
              <a:rPr lang="en-US" dirty="0"/>
              <a:t>s</a:t>
            </a:r>
            <a:r>
              <a:rPr lang="hu-HU" dirty="0"/>
              <a:t>hopping)</a:t>
            </a:r>
            <a:endParaRPr lang="hu" dirty="0"/>
          </a:p>
          <a:p>
            <a:r>
              <a:rPr lang="hu" dirty="0"/>
              <a:t>1,4 milliárd EUR – Intel</a:t>
            </a:r>
          </a:p>
          <a:p>
            <a:r>
              <a:rPr lang="hu" dirty="0"/>
              <a:t>4 év börtön – teherhajózási kartell</a:t>
            </a:r>
          </a:p>
          <a:p>
            <a:r>
              <a:rPr lang="hu" dirty="0"/>
              <a:t>Nitrogénművek 14+ mrd</a:t>
            </a:r>
          </a:p>
          <a:p>
            <a:r>
              <a:rPr lang="hu" dirty="0"/>
              <a:t>Bank kartell 9,8 milliárd HUF, autópálya és vasúti kartell 7 – 7 milliárd</a:t>
            </a:r>
          </a:p>
          <a:p>
            <a:r>
              <a:rPr lang="hu" dirty="0"/>
              <a:t>3,8 milliárd EUR – kamion kartell</a:t>
            </a:r>
          </a:p>
          <a:p>
            <a:r>
              <a:rPr lang="hu" dirty="0"/>
              <a:t>1,4 milliárd EUR – tv és monitor kartell</a:t>
            </a:r>
          </a:p>
          <a:p>
            <a:r>
              <a:rPr lang="hu" dirty="0"/>
              <a:t>1,3 milliárd EUR – Euro interest rates derivatives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E2EAB6-335E-4CC4-89E7-44956429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Verseny</a:t>
            </a:r>
            <a:r>
              <a:rPr lang="en-US" dirty="0"/>
              <a:t> </a:t>
            </a:r>
            <a:r>
              <a:rPr lang="en-US" dirty="0" err="1"/>
              <a:t>folyamata</a:t>
            </a:r>
            <a:r>
              <a:rPr lang="en-US" dirty="0"/>
              <a:t> és </a:t>
            </a:r>
            <a:r>
              <a:rPr lang="en-US" dirty="0" err="1"/>
              <a:t>előnyei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BD73ACF-CB53-40F4-BC49-49EDAC9DED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67" y="1600200"/>
            <a:ext cx="685386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8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A9FC50-9F77-41D3-A8AD-FC980367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Versenyjog </a:t>
            </a:r>
            <a:r>
              <a:rPr lang="en-US" dirty="0" err="1"/>
              <a:t>célja</a:t>
            </a:r>
            <a:r>
              <a:rPr lang="en-US" dirty="0"/>
              <a:t>(i)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A43DEA-5F31-4CF2-A541-8A5DB27C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US" dirty="0" err="1"/>
              <a:t>Fogyasztók</a:t>
            </a:r>
            <a:r>
              <a:rPr lang="en-US" dirty="0"/>
              <a:t> </a:t>
            </a:r>
            <a:r>
              <a:rPr lang="en-US" dirty="0" err="1"/>
              <a:t>védelme</a:t>
            </a:r>
            <a:r>
              <a:rPr lang="en-US" dirty="0"/>
              <a:t> (?)</a:t>
            </a:r>
          </a:p>
          <a:p>
            <a:r>
              <a:rPr lang="en-US" dirty="0" err="1"/>
              <a:t>Jogállamiság</a:t>
            </a:r>
            <a:r>
              <a:rPr lang="en-US" dirty="0"/>
              <a:t> </a:t>
            </a:r>
            <a:r>
              <a:rPr lang="en-US" dirty="0" err="1"/>
              <a:t>védelme</a:t>
            </a:r>
            <a:r>
              <a:rPr lang="en-US" dirty="0"/>
              <a:t> (?)</a:t>
            </a:r>
          </a:p>
          <a:p>
            <a:r>
              <a:rPr lang="en-US" dirty="0" err="1"/>
              <a:t>Versenytársak</a:t>
            </a:r>
            <a:r>
              <a:rPr lang="en-US" dirty="0"/>
              <a:t> </a:t>
            </a:r>
            <a:r>
              <a:rPr lang="en-US" dirty="0" err="1"/>
              <a:t>védelme</a:t>
            </a:r>
            <a:r>
              <a:rPr lang="en-US" dirty="0"/>
              <a:t> (?)</a:t>
            </a:r>
          </a:p>
          <a:p>
            <a:r>
              <a:rPr lang="en-US" dirty="0" err="1"/>
              <a:t>Tisztességes</a:t>
            </a:r>
            <a:r>
              <a:rPr lang="en-US" dirty="0"/>
              <a:t> </a:t>
            </a:r>
            <a:r>
              <a:rPr lang="en-US" dirty="0" err="1"/>
              <a:t>kereskedelem</a:t>
            </a:r>
            <a:r>
              <a:rPr lang="en-US" dirty="0"/>
              <a:t> </a:t>
            </a:r>
            <a:r>
              <a:rPr lang="en-US" dirty="0" err="1"/>
              <a:t>védelme</a:t>
            </a:r>
            <a:r>
              <a:rPr lang="en-US" dirty="0"/>
              <a:t> (?)</a:t>
            </a:r>
          </a:p>
          <a:p>
            <a:r>
              <a:rPr lang="en-US" dirty="0"/>
              <a:t>… (?)</a:t>
            </a:r>
          </a:p>
          <a:p>
            <a:r>
              <a:rPr lang="en-US" dirty="0" err="1"/>
              <a:t>Belső</a:t>
            </a:r>
            <a:r>
              <a:rPr lang="en-US" dirty="0"/>
              <a:t> piaci </a:t>
            </a:r>
            <a:r>
              <a:rPr lang="en-US" dirty="0" err="1"/>
              <a:t>integráció</a:t>
            </a:r>
            <a:endParaRPr lang="en-US" dirty="0"/>
          </a:p>
          <a:p>
            <a:r>
              <a:rPr lang="en-US" dirty="0" err="1"/>
              <a:t>Fogyasztói</a:t>
            </a:r>
            <a:r>
              <a:rPr lang="en-US" dirty="0"/>
              <a:t> </a:t>
            </a:r>
            <a:r>
              <a:rPr lang="en-US" dirty="0" err="1"/>
              <a:t>jólét</a:t>
            </a:r>
            <a:r>
              <a:rPr lang="en-US" dirty="0"/>
              <a:t> </a:t>
            </a:r>
            <a:r>
              <a:rPr lang="en-US" dirty="0" err="1"/>
              <a:t>védelme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98090474-A8D8-4D20-BEA4-F930549F7F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92899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/>
              <a:t>Fogyasztói jólét</a:t>
            </a:r>
            <a:endParaRPr lang="en-GB" dirty="0"/>
          </a:p>
        </p:txBody>
      </p:sp>
      <p:sp>
        <p:nvSpPr>
          <p:cNvPr id="12291" name="Tartalom helye 2"/>
          <p:cNvSpPr>
            <a:spLocks noGrp="1"/>
          </p:cNvSpPr>
          <p:nvPr>
            <p:ph sz="quarter" idx="1"/>
          </p:nvPr>
        </p:nvSpPr>
        <p:spPr>
          <a:xfrm>
            <a:off x="323528" y="1220638"/>
            <a:ext cx="8229600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hu-HU" dirty="0"/>
              <a:t> 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rot="5400000" flipH="1" flipV="1">
            <a:off x="-1323181" y="3607594"/>
            <a:ext cx="43592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857250" y="5786438"/>
            <a:ext cx="7358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Szövegdoboz 7"/>
          <p:cNvSpPr txBox="1">
            <a:spLocks noChangeArrowheads="1"/>
          </p:cNvSpPr>
          <p:nvPr/>
        </p:nvSpPr>
        <p:spPr bwMode="auto">
          <a:xfrm>
            <a:off x="0" y="1428750"/>
            <a:ext cx="85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dirty="0">
                <a:latin typeface="Gill Sans MT" pitchFamily="34" charset="-18"/>
              </a:rPr>
              <a:t>P</a:t>
            </a:r>
          </a:p>
          <a:p>
            <a:pPr algn="r"/>
            <a:r>
              <a:rPr lang="hu-HU" dirty="0">
                <a:latin typeface="Gill Sans MT" pitchFamily="34" charset="-18"/>
              </a:rPr>
              <a:t>(ár)</a:t>
            </a:r>
          </a:p>
        </p:txBody>
      </p:sp>
      <p:sp>
        <p:nvSpPr>
          <p:cNvPr id="12295" name="Szövegdoboz 8"/>
          <p:cNvSpPr txBox="1">
            <a:spLocks noChangeArrowheads="1"/>
          </p:cNvSpPr>
          <p:nvPr/>
        </p:nvSpPr>
        <p:spPr bwMode="auto">
          <a:xfrm>
            <a:off x="7500958" y="5929313"/>
            <a:ext cx="1643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Gill Sans MT" pitchFamily="34" charset="-18"/>
              </a:rPr>
              <a:t>Q (</a:t>
            </a:r>
            <a:r>
              <a:rPr lang="hu-HU" dirty="0">
                <a:latin typeface="Gill Sans MT" pitchFamily="34" charset="-18"/>
              </a:rPr>
              <a:t>mennyiség</a:t>
            </a:r>
            <a:r>
              <a:rPr lang="en-GB" dirty="0">
                <a:latin typeface="Gill Sans MT" pitchFamily="34" charset="-18"/>
              </a:rPr>
              <a:t>)</a:t>
            </a:r>
          </a:p>
        </p:txBody>
      </p:sp>
      <p:cxnSp>
        <p:nvCxnSpPr>
          <p:cNvPr id="11" name="Egyenes összekötő 10"/>
          <p:cNvCxnSpPr/>
          <p:nvPr/>
        </p:nvCxnSpPr>
        <p:spPr>
          <a:xfrm>
            <a:off x="857250" y="5143500"/>
            <a:ext cx="7358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Szövegdoboz 11"/>
          <p:cNvSpPr txBox="1">
            <a:spLocks noChangeArrowheads="1"/>
          </p:cNvSpPr>
          <p:nvPr/>
        </p:nvSpPr>
        <p:spPr bwMode="auto">
          <a:xfrm>
            <a:off x="7358063" y="4786322"/>
            <a:ext cx="178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Gill Sans MT" pitchFamily="34" charset="-18"/>
              </a:rPr>
              <a:t>MC=</a:t>
            </a:r>
            <a:r>
              <a:rPr lang="hu-HU" sz="1600" dirty="0">
                <a:latin typeface="Gill Sans MT" pitchFamily="34" charset="-18"/>
              </a:rPr>
              <a:t>határköltség</a:t>
            </a:r>
            <a:endParaRPr lang="en-GB" sz="1600" dirty="0">
              <a:latin typeface="Gill Sans MT" pitchFamily="34" charset="-18"/>
            </a:endParaRPr>
          </a:p>
        </p:txBody>
      </p:sp>
      <p:sp>
        <p:nvSpPr>
          <p:cNvPr id="13" name="Derékszögű háromszög 12"/>
          <p:cNvSpPr/>
          <p:nvPr/>
        </p:nvSpPr>
        <p:spPr>
          <a:xfrm>
            <a:off x="526331" y="1785582"/>
            <a:ext cx="6500813" cy="31432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15" name="Egyenes összekötő 14"/>
          <p:cNvCxnSpPr>
            <a:stCxn id="13" idx="4"/>
          </p:cNvCxnSpPr>
          <p:nvPr/>
        </p:nvCxnSpPr>
        <p:spPr>
          <a:xfrm rot="16200000" flipH="1">
            <a:off x="7312893" y="4643083"/>
            <a:ext cx="500063" cy="107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Szövegdoboz 15"/>
          <p:cNvSpPr txBox="1">
            <a:spLocks noChangeArrowheads="1"/>
          </p:cNvSpPr>
          <p:nvPr/>
        </p:nvSpPr>
        <p:spPr bwMode="auto">
          <a:xfrm rot="1500000">
            <a:off x="3246438" y="315436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Gill Sans MT" pitchFamily="34" charset="-18"/>
              </a:rPr>
              <a:t>kereslet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1571625" y="40719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>
                <a:latin typeface="Gill Sans MT" pitchFamily="34" charset="-18"/>
              </a:rPr>
              <a:t>Fogyasztói jólét</a:t>
            </a:r>
            <a:endParaRPr lang="en-GB" b="1" dirty="0"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663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7" grpId="0"/>
      <p:bldP spid="13" grpId="0" animBg="1"/>
      <p:bldP spid="1230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8DE77256-A15A-40AF-F03D-F8FFEFFE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【ジャッキー・チェン 主演】Who am I？ | ゲオ宅配DVDレンタル">
            <a:extLst>
              <a:ext uri="{FF2B5EF4-FFF2-40B4-BE49-F238E27FC236}">
                <a16:creationId xmlns:a16="http://schemas.microsoft.com/office/drawing/2014/main" id="{3C8913C5-FDB5-C6DB-BE62-1E129987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154"/>
          <a:stretch>
            <a:fillRect/>
          </a:stretch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F98966-BE23-93BD-32C1-66028773A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400" dirty="0"/>
              <a:t>Szilágyi Pál</a:t>
            </a:r>
          </a:p>
          <a:p>
            <a:pPr lvl="1">
              <a:lnSpc>
                <a:spcPct val="90000"/>
              </a:lnSpc>
            </a:pPr>
            <a:r>
              <a:rPr lang="hu-HU" dirty="0">
                <a:hlinkClick r:id="rId3"/>
              </a:rPr>
              <a:t>szilagyi.pal@jak.ppke.hu</a:t>
            </a:r>
            <a:endParaRPr lang="hu-HU" dirty="0"/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/>
              <a:t>X: </a:t>
            </a:r>
            <a:r>
              <a:rPr lang="hu-HU" dirty="0">
                <a:hlinkClick r:id="rId4"/>
              </a:rPr>
              <a:t>https://x.com/szilagyipal</a:t>
            </a:r>
            <a:r>
              <a:rPr lang="hu-HU" dirty="0"/>
              <a:t> </a:t>
            </a:r>
          </a:p>
          <a:p>
            <a:pPr lvl="1">
              <a:lnSpc>
                <a:spcPct val="90000"/>
              </a:lnSpc>
            </a:pPr>
            <a:r>
              <a:rPr lang="hu-HU" dirty="0" err="1"/>
              <a:t>LinkedIn</a:t>
            </a:r>
            <a:r>
              <a:rPr lang="hu-HU" dirty="0"/>
              <a:t>: </a:t>
            </a:r>
            <a:r>
              <a:rPr lang="hu-HU" dirty="0">
                <a:hlinkClick r:id="rId5"/>
              </a:rPr>
              <a:t>https://www.linkedin.com/in/szilagyipal/</a:t>
            </a:r>
            <a:endParaRPr lang="hu-HU" dirty="0"/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err="1"/>
              <a:t>Techpozitív</a:t>
            </a:r>
            <a:r>
              <a:rPr lang="hu-HU" dirty="0"/>
              <a:t>: </a:t>
            </a:r>
            <a:r>
              <a:rPr lang="hu-HU" dirty="0">
                <a:hlinkClick r:id="rId6"/>
              </a:rPr>
              <a:t>https://techjog.substack.com</a:t>
            </a:r>
            <a:endParaRPr lang="hu-HU" dirty="0"/>
          </a:p>
          <a:p>
            <a:pPr lvl="1">
              <a:lnSpc>
                <a:spcPct val="9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50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Vállalkozás fogalma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„a versenyjogban a vállalkozás fogalma minden </a:t>
            </a:r>
            <a:r>
              <a:rPr lang="hu-HU" i="1" dirty="0"/>
              <a:t>gazdasági tevékenységet</a:t>
            </a:r>
            <a:r>
              <a:rPr lang="hu-HU" dirty="0"/>
              <a:t> folytató jogalanyra kiterjed, függetlenül azok jogállásától és finanszírozási módjuktól” (C-41/90. sz. ügy </a:t>
            </a:r>
            <a:r>
              <a:rPr lang="hu-HU" dirty="0" err="1"/>
              <a:t>Höfner</a:t>
            </a:r>
            <a:r>
              <a:rPr lang="hu-HU" dirty="0"/>
              <a:t> kontra </a:t>
            </a:r>
            <a:r>
              <a:rPr lang="hu-HU" dirty="0" err="1"/>
              <a:t>Macroton</a:t>
            </a:r>
            <a:r>
              <a:rPr lang="hu-HU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Funkcionális (relatív) megközelítés: gazdasági tevékenység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áruk vagy szolgáltatások egy adott piacon történő kínálata; amelyet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Legalább elviekben egy magánvállalkozás nyereség érdekében folytathatna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Vállalkozások: gazdasági társaságok, egyéni vállalkozók, sportszervezetek, kereskedelmi kamarák, mezőgazdasági szövetkezetek, szakmai szövetségek, kamarák, operaénekesek, feltalálók, farmerek, etc. (nem kell, hogy jogi személy legyen)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Állami szervek? Közhatalom gyakorlása? (elmosódó határok) Áruk vagy szolgáltatások vásárlása?</a:t>
            </a:r>
          </a:p>
        </p:txBody>
      </p:sp>
    </p:spTree>
    <p:extLst>
      <p:ext uri="{BB962C8B-B14F-4D97-AF65-F5344CB8AC3E}">
        <p14:creationId xmlns:p14="http://schemas.microsoft.com/office/powerpoint/2010/main" val="10219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Vállalkozás fogalma – gazdasági egység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Gazdasági függőség; önálló gazdasági döntéshozatal</a:t>
            </a:r>
          </a:p>
          <a:p>
            <a:pPr algn="just"/>
            <a:r>
              <a:rPr lang="hu-HU" dirty="0"/>
              <a:t>„a versenyszabályok alkalmazásakor nem az a meghatározó, hogy a különálló jogi személyiségükből fakadóan két vállalkozás formálisan különálló‑e, ami számít, az az, hogy a piaci magatartásuk egységes‑e” (ld. pl. </a:t>
            </a:r>
            <a:r>
              <a:rPr lang="hu-HU" dirty="0" err="1"/>
              <a:t>DaimlerChrysler-ügy</a:t>
            </a:r>
            <a:r>
              <a:rPr lang="hu-HU" dirty="0"/>
              <a:t>)</a:t>
            </a:r>
          </a:p>
          <a:p>
            <a:pPr algn="just"/>
            <a:r>
              <a:rPr lang="hu-HU" dirty="0"/>
              <a:t>Mikor független egy vállalkozás? Mikor irányít egy vállalkozás egy másikat? Lehet-e kisebbségi részesedéssel irányítani egy másik vállalkozást?</a:t>
            </a:r>
          </a:p>
          <a:p>
            <a:pPr algn="just"/>
            <a:r>
              <a:rPr lang="hu-HU" dirty="0"/>
              <a:t>A felelősség vonatkozásában mi a gazdasági egység jelentősége?</a:t>
            </a:r>
            <a:r>
              <a:rPr lang="en-US" dirty="0"/>
              <a:t> </a:t>
            </a:r>
            <a:r>
              <a:rPr lang="en-GB" dirty="0"/>
              <a:t>Anya – “</a:t>
            </a:r>
            <a:r>
              <a:rPr lang="en-GB" dirty="0" err="1"/>
              <a:t>leányvállalati</a:t>
            </a:r>
            <a:r>
              <a:rPr lang="en-GB" dirty="0"/>
              <a:t>” </a:t>
            </a:r>
            <a:r>
              <a:rPr lang="en-GB" dirty="0" err="1"/>
              <a:t>felelősség</a:t>
            </a:r>
            <a:r>
              <a:rPr lang="en-GB" dirty="0"/>
              <a:t>? </a:t>
            </a:r>
            <a:r>
              <a:rPr lang="en-GB" dirty="0" err="1"/>
              <a:t>Vö</a:t>
            </a:r>
            <a:r>
              <a:rPr lang="en-GB" dirty="0"/>
              <a:t>. Pl. T‑77/08. Dow Chemical </a:t>
            </a:r>
            <a:r>
              <a:rPr lang="en-GB" dirty="0" err="1"/>
              <a:t>kontra</a:t>
            </a:r>
            <a:r>
              <a:rPr lang="en-GB" dirty="0"/>
              <a:t> Európai </a:t>
            </a:r>
            <a:r>
              <a:rPr lang="en-GB" dirty="0" err="1"/>
              <a:t>Bizottság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24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Case C‑138/11, </a:t>
            </a:r>
            <a:r>
              <a:rPr lang="de-DE" dirty="0" err="1"/>
              <a:t>Compass</a:t>
            </a:r>
            <a:r>
              <a:rPr lang="de-DE" dirty="0"/>
              <a:t>-Datenbank GmbH v. Österreich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179512" y="1219199"/>
            <a:ext cx="4752528" cy="4937760"/>
          </a:xfrm>
        </p:spPr>
        <p:txBody>
          <a:bodyPr>
            <a:normAutofit lnSpcReduction="10000"/>
          </a:bodyPr>
          <a:lstStyle/>
          <a:p>
            <a:r>
              <a:rPr lang="en-GB" sz="1800" dirty="0" err="1"/>
              <a:t>Cég</a:t>
            </a:r>
            <a:r>
              <a:rPr lang="en-GB" sz="1800" dirty="0"/>
              <a:t> </a:t>
            </a:r>
            <a:r>
              <a:rPr lang="en-GB" sz="1800" dirty="0" err="1"/>
              <a:t>osztrák</a:t>
            </a:r>
            <a:r>
              <a:rPr lang="en-GB" sz="1800" dirty="0"/>
              <a:t> Kft.</a:t>
            </a:r>
          </a:p>
          <a:p>
            <a:r>
              <a:rPr lang="en-GB" sz="1800" dirty="0"/>
              <a:t>A </a:t>
            </a:r>
            <a:r>
              <a:rPr lang="en-GB" sz="1800" dirty="0" err="1"/>
              <a:t>felhasználás</a:t>
            </a:r>
            <a:r>
              <a:rPr lang="en-GB" sz="1800" dirty="0"/>
              <a:t> </a:t>
            </a:r>
            <a:r>
              <a:rPr lang="en-GB" sz="1800" dirty="0" err="1"/>
              <a:t>korlátozása</a:t>
            </a:r>
            <a:r>
              <a:rPr lang="en-GB" sz="1800" dirty="0"/>
              <a:t> </a:t>
            </a:r>
            <a:r>
              <a:rPr lang="en-GB" sz="1800" dirty="0" err="1"/>
              <a:t>nélkül</a:t>
            </a:r>
            <a:r>
              <a:rPr lang="en-GB" sz="1800" dirty="0"/>
              <a:t> 2001-ig a </a:t>
            </a:r>
            <a:r>
              <a:rPr lang="en-GB" sz="1800" dirty="0" err="1"/>
              <a:t>cégnyilvántartás</a:t>
            </a:r>
            <a:r>
              <a:rPr lang="en-GB" sz="1800" dirty="0"/>
              <a:t> </a:t>
            </a:r>
            <a:r>
              <a:rPr lang="en-GB" sz="1800" dirty="0" err="1"/>
              <a:t>alapján</a:t>
            </a:r>
            <a:r>
              <a:rPr lang="en-GB" sz="1800" dirty="0"/>
              <a:t> (</a:t>
            </a:r>
            <a:r>
              <a:rPr lang="hu-HU" sz="1800" dirty="0"/>
              <a:t>az Osztrák Köztársaság központi cégközlönye</a:t>
            </a:r>
            <a:r>
              <a:rPr lang="en-GB" sz="1800" dirty="0"/>
              <a:t>) </a:t>
            </a:r>
            <a:r>
              <a:rPr lang="en-GB" sz="1800" dirty="0" err="1"/>
              <a:t>frissítettek</a:t>
            </a:r>
            <a:r>
              <a:rPr lang="en-GB" sz="1800" dirty="0"/>
              <a:t>, </a:t>
            </a:r>
            <a:r>
              <a:rPr lang="en-GB" sz="1800" dirty="0" err="1"/>
              <a:t>kapták</a:t>
            </a:r>
            <a:r>
              <a:rPr lang="en-GB" sz="1800" dirty="0"/>
              <a:t> </a:t>
            </a:r>
            <a:r>
              <a:rPr lang="en-GB" sz="1800" dirty="0" err="1"/>
              <a:t>az</a:t>
            </a:r>
            <a:r>
              <a:rPr lang="en-GB" sz="1800" dirty="0"/>
              <a:t> </a:t>
            </a:r>
            <a:r>
              <a:rPr lang="en-GB" sz="1800" dirty="0" err="1"/>
              <a:t>adatokat</a:t>
            </a:r>
            <a:r>
              <a:rPr lang="en-GB" sz="1800" dirty="0"/>
              <a:t>; </a:t>
            </a:r>
            <a:r>
              <a:rPr lang="en-GB" sz="1800" dirty="0" err="1"/>
              <a:t>naponta</a:t>
            </a:r>
            <a:endParaRPr lang="en-GB" sz="1800" dirty="0"/>
          </a:p>
          <a:p>
            <a:r>
              <a:rPr lang="en-GB" sz="1800" dirty="0" err="1"/>
              <a:t>Ausztria</a:t>
            </a:r>
            <a:r>
              <a:rPr lang="en-GB" sz="1800" dirty="0"/>
              <a:t> </a:t>
            </a:r>
            <a:r>
              <a:rPr lang="en-GB" sz="1800" dirty="0" err="1"/>
              <a:t>díjköteles</a:t>
            </a:r>
            <a:r>
              <a:rPr lang="en-GB" sz="1800" dirty="0"/>
              <a:t> </a:t>
            </a:r>
            <a:r>
              <a:rPr lang="en-GB" sz="1800" dirty="0" err="1"/>
              <a:t>közvetítői</a:t>
            </a:r>
            <a:r>
              <a:rPr lang="en-GB" sz="1800" dirty="0"/>
              <a:t> </a:t>
            </a:r>
            <a:r>
              <a:rPr lang="en-GB" sz="1800" dirty="0" err="1"/>
              <a:t>rendszert</a:t>
            </a:r>
            <a:r>
              <a:rPr lang="en-GB" sz="1800" dirty="0"/>
              <a:t> </a:t>
            </a:r>
            <a:r>
              <a:rPr lang="en-GB" sz="1800" dirty="0" err="1"/>
              <a:t>hozott</a:t>
            </a:r>
            <a:r>
              <a:rPr lang="en-GB" sz="1800" dirty="0"/>
              <a:t> </a:t>
            </a:r>
            <a:r>
              <a:rPr lang="en-GB" sz="1800" dirty="0" err="1"/>
              <a:t>létre</a:t>
            </a:r>
            <a:r>
              <a:rPr lang="en-GB" sz="1800" dirty="0"/>
              <a:t>, </a:t>
            </a:r>
            <a:r>
              <a:rPr lang="en-GB" sz="1800" dirty="0" err="1"/>
              <a:t>közbeszerzés</a:t>
            </a:r>
            <a:r>
              <a:rPr lang="en-GB" sz="1800" dirty="0"/>
              <a:t> </a:t>
            </a:r>
            <a:r>
              <a:rPr lang="en-GB" sz="1800" dirty="0" err="1"/>
              <a:t>alapján</a:t>
            </a:r>
            <a:endParaRPr lang="en-GB" sz="1800" dirty="0"/>
          </a:p>
          <a:p>
            <a:r>
              <a:rPr lang="en-GB" sz="1800" dirty="0" err="1"/>
              <a:t>Közvetítői</a:t>
            </a:r>
            <a:r>
              <a:rPr lang="en-GB" sz="1800" dirty="0"/>
              <a:t> </a:t>
            </a:r>
            <a:r>
              <a:rPr lang="en-GB" sz="1800" dirty="0" err="1"/>
              <a:t>ügynökségek</a:t>
            </a:r>
            <a:r>
              <a:rPr lang="en-GB" sz="1800" dirty="0"/>
              <a:t> </a:t>
            </a:r>
            <a:r>
              <a:rPr lang="en-GB" sz="1800" dirty="0" err="1"/>
              <a:t>nem</a:t>
            </a:r>
            <a:r>
              <a:rPr lang="en-GB" sz="1800" dirty="0"/>
              <a:t> </a:t>
            </a:r>
            <a:r>
              <a:rPr lang="en-GB" sz="1800" dirty="0" err="1"/>
              <a:t>hozhatnak</a:t>
            </a:r>
            <a:r>
              <a:rPr lang="en-GB" sz="1800" dirty="0"/>
              <a:t> </a:t>
            </a:r>
            <a:r>
              <a:rPr lang="en-GB" sz="1800" dirty="0" err="1"/>
              <a:t>létre</a:t>
            </a:r>
            <a:r>
              <a:rPr lang="en-GB" sz="1800" dirty="0"/>
              <a:t> </a:t>
            </a:r>
            <a:r>
              <a:rPr lang="en-GB" sz="1800" dirty="0" err="1"/>
              <a:t>saját</a:t>
            </a:r>
            <a:r>
              <a:rPr lang="en-GB" sz="1800" dirty="0"/>
              <a:t> </a:t>
            </a:r>
            <a:r>
              <a:rPr lang="en-GB" sz="1800" dirty="0" err="1"/>
              <a:t>többszöröző</a:t>
            </a:r>
            <a:r>
              <a:rPr lang="en-GB" sz="1800" dirty="0"/>
              <a:t> </a:t>
            </a:r>
            <a:r>
              <a:rPr lang="en-GB" sz="1800" dirty="0" err="1"/>
              <a:t>gyűjteményt</a:t>
            </a:r>
            <a:r>
              <a:rPr lang="en-GB" sz="1800" dirty="0"/>
              <a:t>; </a:t>
            </a:r>
            <a:r>
              <a:rPr lang="en-GB" sz="1800" dirty="0" err="1"/>
              <a:t>nem</a:t>
            </a:r>
            <a:r>
              <a:rPr lang="en-GB" sz="1800" dirty="0"/>
              <a:t> </a:t>
            </a:r>
            <a:r>
              <a:rPr lang="en-GB" sz="1800" dirty="0" err="1"/>
              <a:t>árusíthatják</a:t>
            </a:r>
            <a:r>
              <a:rPr lang="en-GB" sz="1800" dirty="0"/>
              <a:t> </a:t>
            </a:r>
            <a:r>
              <a:rPr lang="en-GB" sz="1800" dirty="0" err="1"/>
              <a:t>maguk</a:t>
            </a:r>
            <a:r>
              <a:rPr lang="en-GB" sz="1800" dirty="0"/>
              <a:t> és </a:t>
            </a:r>
            <a:r>
              <a:rPr lang="en-GB" sz="1800" dirty="0" err="1"/>
              <a:t>nem</a:t>
            </a:r>
            <a:r>
              <a:rPr lang="en-GB" sz="1800" dirty="0"/>
              <a:t> </a:t>
            </a:r>
            <a:r>
              <a:rPr lang="en-GB" sz="1800" dirty="0" err="1"/>
              <a:t>fúzhetnek</a:t>
            </a:r>
            <a:r>
              <a:rPr lang="en-GB" sz="1800" dirty="0"/>
              <a:t> </a:t>
            </a:r>
            <a:r>
              <a:rPr lang="en-GB" sz="1800" dirty="0" err="1"/>
              <a:t>hozzá</a:t>
            </a:r>
            <a:r>
              <a:rPr lang="en-GB" sz="1800" dirty="0"/>
              <a:t> </a:t>
            </a:r>
            <a:r>
              <a:rPr lang="en-GB" sz="1800" dirty="0" err="1"/>
              <a:t>reklámokat</a:t>
            </a:r>
            <a:endParaRPr lang="en-GB" sz="1800" dirty="0"/>
          </a:p>
          <a:p>
            <a:r>
              <a:rPr lang="en-GB" sz="1800" dirty="0"/>
              <a:t>A </a:t>
            </a:r>
            <a:r>
              <a:rPr lang="en-GB" sz="1800" dirty="0" err="1"/>
              <a:t>céget</a:t>
            </a:r>
            <a:r>
              <a:rPr lang="en-GB" sz="1800" dirty="0"/>
              <a:t> </a:t>
            </a:r>
            <a:r>
              <a:rPr lang="en-GB" sz="1800" dirty="0" err="1"/>
              <a:t>Ausztria</a:t>
            </a:r>
            <a:r>
              <a:rPr lang="en-GB" sz="1800" dirty="0"/>
              <a:t> – </a:t>
            </a:r>
            <a:r>
              <a:rPr lang="en-GB" sz="1800" dirty="0" err="1"/>
              <a:t>majd</a:t>
            </a:r>
            <a:r>
              <a:rPr lang="en-GB" sz="1800" dirty="0"/>
              <a:t> </a:t>
            </a:r>
            <a:r>
              <a:rPr lang="en-GB" sz="1800" dirty="0" err="1"/>
              <a:t>az</a:t>
            </a:r>
            <a:r>
              <a:rPr lang="en-GB" sz="1800" dirty="0"/>
              <a:t> </a:t>
            </a:r>
            <a:r>
              <a:rPr lang="en-GB" sz="1800" dirty="0" err="1"/>
              <a:t>osztrák</a:t>
            </a:r>
            <a:r>
              <a:rPr lang="en-GB" sz="1800" dirty="0"/>
              <a:t> </a:t>
            </a:r>
            <a:r>
              <a:rPr lang="en-GB" sz="1800" dirty="0" err="1"/>
              <a:t>bíróság</a:t>
            </a:r>
            <a:r>
              <a:rPr lang="en-GB" sz="1800" dirty="0"/>
              <a:t> </a:t>
            </a:r>
            <a:r>
              <a:rPr lang="en-GB" sz="1800" dirty="0" err="1"/>
              <a:t>felszólította</a:t>
            </a:r>
            <a:r>
              <a:rPr lang="en-GB" sz="1800" dirty="0"/>
              <a:t> a </a:t>
            </a:r>
            <a:r>
              <a:rPr lang="en-GB" sz="1800" dirty="0" err="1"/>
              <a:t>többszörözés</a:t>
            </a:r>
            <a:r>
              <a:rPr lang="en-GB" sz="1800" dirty="0"/>
              <a:t> </a:t>
            </a:r>
            <a:r>
              <a:rPr lang="en-GB" sz="1800" dirty="0" err="1"/>
              <a:t>abbahagyására</a:t>
            </a:r>
            <a:r>
              <a:rPr lang="en-GB" sz="1800" dirty="0"/>
              <a:t>, </a:t>
            </a:r>
            <a:r>
              <a:rPr lang="en-GB" sz="1800" dirty="0" err="1"/>
              <a:t>továbbítás</a:t>
            </a:r>
            <a:r>
              <a:rPr lang="en-GB" sz="1800" dirty="0"/>
              <a:t> </a:t>
            </a:r>
            <a:r>
              <a:rPr lang="en-GB" sz="1800" dirty="0" err="1"/>
              <a:t>megszüntetésére</a:t>
            </a:r>
            <a:r>
              <a:rPr lang="en-GB" sz="1800" dirty="0"/>
              <a:t>, ha </a:t>
            </a:r>
            <a:r>
              <a:rPr lang="en-GB" sz="1800" dirty="0" err="1"/>
              <a:t>ezért</a:t>
            </a:r>
            <a:r>
              <a:rPr lang="en-GB" sz="1800" dirty="0"/>
              <a:t> </a:t>
            </a:r>
            <a:r>
              <a:rPr lang="en-GB" sz="1800" dirty="0" err="1"/>
              <a:t>nem</a:t>
            </a:r>
            <a:r>
              <a:rPr lang="en-GB" sz="1800" dirty="0"/>
              <a:t> </a:t>
            </a:r>
            <a:r>
              <a:rPr lang="en-GB" sz="1800" dirty="0" err="1"/>
              <a:t>fizet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Cég</a:t>
            </a:r>
            <a:r>
              <a:rPr lang="en-GB" sz="1800" dirty="0"/>
              <a:t> </a:t>
            </a:r>
            <a:r>
              <a:rPr lang="en-GB" sz="1800" dirty="0" err="1"/>
              <a:t>perel</a:t>
            </a:r>
            <a:r>
              <a:rPr lang="en-GB" sz="1800" dirty="0"/>
              <a:t>: </a:t>
            </a:r>
            <a:r>
              <a:rPr lang="en-GB" sz="1800" dirty="0" err="1"/>
              <a:t>hozzáférést</a:t>
            </a:r>
            <a:r>
              <a:rPr lang="en-GB" sz="1800" dirty="0"/>
              <a:t> </a:t>
            </a:r>
            <a:r>
              <a:rPr lang="en-GB" sz="1800" dirty="0" err="1"/>
              <a:t>kért</a:t>
            </a:r>
            <a:r>
              <a:rPr lang="en-GB" sz="1800" dirty="0"/>
              <a:t>, </a:t>
            </a:r>
            <a:r>
              <a:rPr lang="en-GB" sz="1800" dirty="0" err="1"/>
              <a:t>díjazás</a:t>
            </a:r>
            <a:r>
              <a:rPr lang="en-GB" sz="1800" dirty="0"/>
              <a:t> </a:t>
            </a:r>
            <a:r>
              <a:rPr lang="en-GB" sz="1800" dirty="0" err="1"/>
              <a:t>ellenében</a:t>
            </a:r>
            <a:r>
              <a:rPr lang="en-GB" sz="1800" dirty="0"/>
              <a:t>; EUMSZ 102. </a:t>
            </a:r>
            <a:r>
              <a:rPr lang="en-GB" sz="1800" dirty="0" err="1"/>
              <a:t>cikkre</a:t>
            </a:r>
            <a:r>
              <a:rPr lang="en-GB" sz="1800" dirty="0"/>
              <a:t> </a:t>
            </a:r>
            <a:r>
              <a:rPr lang="en-GB" sz="1800" dirty="0" err="1"/>
              <a:t>hivatkozva</a:t>
            </a:r>
            <a:endParaRPr lang="hu-HU" sz="18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75856" y="2406727"/>
            <a:ext cx="4041775" cy="25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Ítélet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z="2000" b="1" dirty="0"/>
              <a:t>Adott hatóság azon tevékenysége, amely a vállalkozások által törvényi bejelentési kötelezettség alapján bejelentett adatok adatbázisban való tárolásában és az érdekeltek kérésére térítés ellenében betekintés biztosításában és/vagy nyomtatott kivonat készítésében nyilvánul meg, nem minősül gazdasági tevékenységnek, és e hatóságot következésképpen nem kell e tevékenység keretében vállalkozásnak minősíteni </a:t>
            </a:r>
            <a:r>
              <a:rPr lang="en-GB" sz="2000" b="1" dirty="0"/>
              <a:t>…</a:t>
            </a:r>
          </a:p>
          <a:p>
            <a:r>
              <a:rPr lang="hu-HU" sz="2000" b="1" dirty="0"/>
              <a:t>Azon tény, hogy e betekintésre és/vagy kivonat készítésére törvényben meghatározott, és nem az érintett szervezet által közvetlenül vagy közvetetten meghatározott díjazás ellenében kerül sor, nem olyan természetű, hogy módosítsa e tevékenység jogi minősítését.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77467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4555C8D-50E5-4EBC-A2CF-E825B19E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4668510" cy="592189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E82E1EA-9378-4D25-B526-2966DFB2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16632"/>
            <a:ext cx="6315075" cy="27813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5D822A-5F33-4703-8828-118140DF8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508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4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A367-5C71-4EF6-8C10-9A85A553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3069E-849E-4DC9-B500-D54A24A6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908720"/>
            <a:ext cx="6006987" cy="4784326"/>
          </a:xfrm>
        </p:spPr>
      </p:pic>
    </p:spTree>
    <p:extLst>
      <p:ext uri="{BB962C8B-B14F-4D97-AF65-F5344CB8AC3E}">
        <p14:creationId xmlns:p14="http://schemas.microsoft.com/office/powerpoint/2010/main" val="1099212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Az érintett piac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600" b="1" dirty="0"/>
              <a:t>Kiindulási pont</a:t>
            </a:r>
            <a:r>
              <a:rPr lang="hu-HU" sz="2600" dirty="0"/>
              <a:t>: </a:t>
            </a:r>
            <a:r>
              <a:rPr lang="hu-HU" sz="2600" dirty="0">
                <a:hlinkClick r:id="rId3"/>
              </a:rPr>
              <a:t>A Bizottság közleménye az uniós versenyjog alkalmazásában az érintett piacmeghatározásáról C(2023) 6789 </a:t>
            </a:r>
            <a:r>
              <a:rPr lang="hu-HU" sz="2600" dirty="0" err="1">
                <a:hlinkClick r:id="rId3"/>
              </a:rPr>
              <a:t>final</a:t>
            </a:r>
            <a:endParaRPr lang="hu-HU" sz="2600" dirty="0"/>
          </a:p>
          <a:p>
            <a:pPr algn="just" eaLnBrk="1" hangingPunct="1"/>
            <a:r>
              <a:rPr lang="hu-HU" sz="2600" dirty="0"/>
              <a:t>Kell-e érintett piacot meghatározni?</a:t>
            </a:r>
          </a:p>
          <a:p>
            <a:pPr algn="just" eaLnBrk="1" hangingPunct="1"/>
            <a:r>
              <a:rPr lang="hu-HU" sz="2600" b="1" dirty="0"/>
              <a:t>Gazdasági erőfölényes ügyek</a:t>
            </a:r>
            <a:r>
              <a:rPr lang="hu-HU" sz="2600" dirty="0"/>
              <a:t>: igen (6/72. Continental Can 32. pont; 27/76. United Brands 10-11. pontok)</a:t>
            </a:r>
          </a:p>
          <a:p>
            <a:pPr algn="just" eaLnBrk="1" hangingPunct="1"/>
            <a:r>
              <a:rPr lang="hu-HU" sz="2600" b="1" dirty="0"/>
              <a:t>Fúziós ügyek</a:t>
            </a:r>
            <a:r>
              <a:rPr lang="hu-HU" sz="2600" dirty="0"/>
              <a:t>: igen (6/72. Continental Can 32. pont; FR 2. cikk (1) </a:t>
            </a:r>
            <a:r>
              <a:rPr lang="hu-HU" sz="2600" dirty="0" err="1"/>
              <a:t>bek</a:t>
            </a:r>
            <a:r>
              <a:rPr lang="hu-HU" sz="2600" dirty="0"/>
              <a:t> a); </a:t>
            </a:r>
            <a:r>
              <a:rPr lang="hu-HU" sz="2600" dirty="0" err="1"/>
              <a:t>Form</a:t>
            </a:r>
            <a:r>
              <a:rPr lang="hu-HU" sz="2600" dirty="0"/>
              <a:t> CO 6-8. szakaszok; FŰ V</a:t>
            </a:r>
            <a:r>
              <a:rPr lang="en-US" sz="2600" dirty="0"/>
              <a:t>-VI</a:t>
            </a:r>
            <a:r>
              <a:rPr lang="hu-HU" sz="2600" dirty="0"/>
              <a:t>. rész; C-68/94. és C-30/85. </a:t>
            </a:r>
            <a:r>
              <a:rPr lang="hu-HU" sz="2600" dirty="0" err="1"/>
              <a:t>Kali</a:t>
            </a:r>
            <a:r>
              <a:rPr lang="hu-HU" sz="2600" dirty="0"/>
              <a:t> és </a:t>
            </a:r>
            <a:r>
              <a:rPr lang="hu-HU" sz="2600" dirty="0" err="1"/>
              <a:t>Salz</a:t>
            </a:r>
            <a:r>
              <a:rPr lang="hu-HU" sz="2600" dirty="0"/>
              <a:t> 143. </a:t>
            </a:r>
            <a:r>
              <a:rPr lang="hu-HU" sz="2600" dirty="0" err="1"/>
              <a:t>bek</a:t>
            </a:r>
            <a:r>
              <a:rPr lang="hu-HU" sz="2600" dirty="0"/>
              <a:t>.; T-177/04 </a:t>
            </a:r>
            <a:r>
              <a:rPr lang="hu-HU" sz="2600" dirty="0" err="1"/>
              <a:t>easyJet</a:t>
            </a:r>
            <a:r>
              <a:rPr lang="hu-HU" sz="2600" dirty="0"/>
              <a:t> 55. </a:t>
            </a:r>
            <a:r>
              <a:rPr lang="hu-HU" sz="2600" dirty="0" err="1"/>
              <a:t>bek</a:t>
            </a:r>
            <a:r>
              <a:rPr lang="hu-HU" sz="2600" dirty="0"/>
              <a:t>, stb.)</a:t>
            </a:r>
          </a:p>
        </p:txBody>
      </p:sp>
    </p:spTree>
    <p:extLst>
      <p:ext uri="{BB962C8B-B14F-4D97-AF65-F5344CB8AC3E}">
        <p14:creationId xmlns:p14="http://schemas.microsoft.com/office/powerpoint/2010/main" val="1196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EC0333-30AD-4CE2-92E0-EA76F265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Érintett </a:t>
            </a:r>
            <a:r>
              <a:rPr lang="en-US" dirty="0" err="1"/>
              <a:t>piac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488680-6FFD-43E7-9F2A-F6C20556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Keresleti</a:t>
            </a:r>
            <a:r>
              <a:rPr lang="en-US" dirty="0"/>
              <a:t> </a:t>
            </a:r>
            <a:r>
              <a:rPr lang="en-US" dirty="0" err="1"/>
              <a:t>helyettesíthetőség</a:t>
            </a:r>
            <a:endParaRPr lang="en-US" dirty="0"/>
          </a:p>
          <a:p>
            <a:pPr lvl="1"/>
            <a:r>
              <a:rPr lang="en-US" dirty="0"/>
              <a:t>HMT / SSNIP</a:t>
            </a:r>
          </a:p>
          <a:p>
            <a:r>
              <a:rPr lang="en-US" dirty="0" err="1"/>
              <a:t>Kínálati</a:t>
            </a:r>
            <a:r>
              <a:rPr lang="en-US" dirty="0"/>
              <a:t> </a:t>
            </a:r>
            <a:r>
              <a:rPr lang="en-US" dirty="0" err="1"/>
              <a:t>helyettesíthetőség</a:t>
            </a:r>
            <a:endParaRPr lang="en-US" dirty="0"/>
          </a:p>
          <a:p>
            <a:r>
              <a:rPr lang="en-US" dirty="0" err="1"/>
              <a:t>Potenciális</a:t>
            </a:r>
            <a:r>
              <a:rPr lang="en-US" dirty="0"/>
              <a:t> </a:t>
            </a:r>
            <a:r>
              <a:rPr lang="en-US" dirty="0" err="1"/>
              <a:t>verseny</a:t>
            </a:r>
            <a:endParaRPr lang="en-US" dirty="0"/>
          </a:p>
          <a:p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kérdések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Cellofán</a:t>
            </a:r>
            <a:r>
              <a:rPr lang="en-US" dirty="0"/>
              <a:t> </a:t>
            </a:r>
            <a:r>
              <a:rPr lang="en-US" dirty="0" err="1"/>
              <a:t>örökség</a:t>
            </a:r>
            <a:endParaRPr lang="en-US" dirty="0"/>
          </a:p>
          <a:p>
            <a:pPr lvl="1"/>
            <a:r>
              <a:rPr lang="en-US" dirty="0" err="1"/>
              <a:t>Kétoldalú</a:t>
            </a:r>
            <a:r>
              <a:rPr lang="en-US" dirty="0"/>
              <a:t> </a:t>
            </a:r>
            <a:r>
              <a:rPr lang="en-US" dirty="0" err="1"/>
              <a:t>piacok</a:t>
            </a:r>
            <a:endParaRPr lang="en-US" dirty="0"/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hatás</a:t>
            </a:r>
            <a:endParaRPr lang="en-US" dirty="0"/>
          </a:p>
          <a:p>
            <a:pPr lvl="1"/>
            <a:r>
              <a:rPr lang="en-US" dirty="0" err="1"/>
              <a:t>Másodlagos</a:t>
            </a:r>
            <a:r>
              <a:rPr lang="en-US" dirty="0"/>
              <a:t>, </a:t>
            </a:r>
            <a:r>
              <a:rPr lang="en-US" dirty="0" err="1"/>
              <a:t>utópiacok</a:t>
            </a:r>
            <a:endParaRPr lang="en-US" dirty="0"/>
          </a:p>
          <a:p>
            <a:pPr lvl="1"/>
            <a:r>
              <a:rPr lang="en-US" dirty="0" err="1"/>
              <a:t>Aukciós</a:t>
            </a:r>
            <a:r>
              <a:rPr lang="en-US" dirty="0"/>
              <a:t> </a:t>
            </a:r>
            <a:r>
              <a:rPr lang="en-US" dirty="0" err="1"/>
              <a:t>piacok</a:t>
            </a:r>
            <a:endParaRPr lang="en-US" dirty="0"/>
          </a:p>
          <a:p>
            <a:pPr lvl="1"/>
            <a:r>
              <a:rPr lang="en-US" dirty="0" err="1"/>
              <a:t>Innovatív</a:t>
            </a:r>
            <a:r>
              <a:rPr lang="en-US" dirty="0"/>
              <a:t> </a:t>
            </a:r>
            <a:r>
              <a:rPr lang="en-US" dirty="0" err="1"/>
              <a:t>piacok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6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6E7477-01DE-4626-BB54-0C8E98E3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Érintett </a:t>
            </a:r>
            <a:r>
              <a:rPr lang="en-US" dirty="0" err="1"/>
              <a:t>piac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51A4A2-C14B-44BF-8560-009E028F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Áru</a:t>
            </a:r>
            <a:endParaRPr lang="en-US" dirty="0"/>
          </a:p>
          <a:p>
            <a:r>
              <a:rPr lang="en-US" dirty="0" err="1"/>
              <a:t>Földrajzi</a:t>
            </a:r>
            <a:endParaRPr lang="en-US" dirty="0"/>
          </a:p>
          <a:p>
            <a:r>
              <a:rPr lang="en-US" dirty="0" err="1"/>
              <a:t>Időbeliség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42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E04A69-B0E6-42A1-A69D-345D4890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Versenyelméletek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10920B-07BD-472B-97D6-04115B34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Klasszikus</a:t>
            </a:r>
            <a:r>
              <a:rPr lang="en-US" dirty="0"/>
              <a:t> </a:t>
            </a:r>
            <a:r>
              <a:rPr lang="en-US" dirty="0" err="1"/>
              <a:t>közgazdaságtan</a:t>
            </a:r>
            <a:endParaRPr lang="en-US" dirty="0"/>
          </a:p>
          <a:p>
            <a:r>
              <a:rPr lang="en-US" dirty="0" err="1"/>
              <a:t>Működőképes</a:t>
            </a:r>
            <a:r>
              <a:rPr lang="en-US" dirty="0"/>
              <a:t> </a:t>
            </a:r>
            <a:r>
              <a:rPr lang="en-US" dirty="0" err="1"/>
              <a:t>verseny</a:t>
            </a:r>
            <a:endParaRPr lang="hu-HU" dirty="0"/>
          </a:p>
          <a:p>
            <a:r>
              <a:rPr lang="en-US" dirty="0" err="1"/>
              <a:t>Freiburgi</a:t>
            </a:r>
            <a:r>
              <a:rPr lang="en-US" dirty="0"/>
              <a:t> Iskola</a:t>
            </a:r>
          </a:p>
          <a:p>
            <a:r>
              <a:rPr lang="en-US" dirty="0" err="1"/>
              <a:t>Harvardi</a:t>
            </a:r>
            <a:r>
              <a:rPr lang="en-US" dirty="0"/>
              <a:t> Iskola</a:t>
            </a:r>
          </a:p>
          <a:p>
            <a:r>
              <a:rPr lang="en-US" dirty="0" err="1"/>
              <a:t>Chicagoi</a:t>
            </a:r>
            <a:r>
              <a:rPr lang="en-US" dirty="0"/>
              <a:t> Iskola</a:t>
            </a:r>
          </a:p>
          <a:p>
            <a:r>
              <a:rPr lang="en-US" dirty="0"/>
              <a:t>Post-</a:t>
            </a:r>
            <a:r>
              <a:rPr lang="en-US" dirty="0" err="1"/>
              <a:t>chicagoi</a:t>
            </a:r>
            <a:r>
              <a:rPr lang="en-US" dirty="0"/>
              <a:t> Iskola</a:t>
            </a:r>
          </a:p>
          <a:p>
            <a:r>
              <a:rPr lang="en-US" dirty="0"/>
              <a:t>Schumpeter</a:t>
            </a:r>
          </a:p>
          <a:p>
            <a:r>
              <a:rPr lang="en-US" dirty="0" err="1"/>
              <a:t>Megtámadható</a:t>
            </a:r>
            <a:r>
              <a:rPr lang="en-US" dirty="0"/>
              <a:t> </a:t>
            </a:r>
            <a:r>
              <a:rPr lang="en-US" dirty="0" err="1"/>
              <a:t>piacok</a:t>
            </a:r>
            <a:r>
              <a:rPr lang="en-US" dirty="0"/>
              <a:t> </a:t>
            </a:r>
            <a:r>
              <a:rPr lang="en-US" dirty="0" err="1"/>
              <a:t>elmélete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9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B896D9-2BCA-4846-BD6C-EEAAE0CB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Érdekességek</a:t>
            </a:r>
            <a:r>
              <a:rPr lang="en-US" dirty="0"/>
              <a:t>	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DE749B-FF02-4612-B0FB-31F49E955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Versenyjogi </a:t>
            </a:r>
            <a:r>
              <a:rPr lang="en-US" dirty="0" err="1"/>
              <a:t>Kutatóközpont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www.versenyjog.com</a:t>
            </a:r>
            <a:endParaRPr lang="en-US" dirty="0"/>
          </a:p>
          <a:p>
            <a:r>
              <a:rPr lang="en-US" dirty="0"/>
              <a:t>GVH: </a:t>
            </a:r>
            <a:r>
              <a:rPr lang="en-US" dirty="0">
                <a:hlinkClick r:id="rId3"/>
              </a:rPr>
              <a:t>www.gvh.hu</a:t>
            </a:r>
            <a:r>
              <a:rPr lang="en-US" dirty="0"/>
              <a:t> </a:t>
            </a:r>
          </a:p>
          <a:p>
            <a:r>
              <a:rPr lang="en-US" dirty="0"/>
              <a:t>DG COMP: </a:t>
            </a:r>
            <a:r>
              <a:rPr lang="en-US" dirty="0">
                <a:hlinkClick r:id="rId4"/>
              </a:rPr>
              <a:t>http://ec.europa.eu/competition/index_en.html</a:t>
            </a:r>
            <a:endParaRPr lang="en-US" dirty="0"/>
          </a:p>
          <a:p>
            <a:r>
              <a:rPr lang="en-US" dirty="0" err="1"/>
              <a:t>Chillin</a:t>
            </a:r>
            <a:r>
              <a:rPr lang="en-US" dirty="0"/>
              <a:t>’ Competition: </a:t>
            </a:r>
            <a:r>
              <a:rPr lang="en-US" dirty="0">
                <a:hlinkClick r:id="rId5"/>
              </a:rPr>
              <a:t>https://chillingcompetition.com/</a:t>
            </a:r>
            <a:endParaRPr lang="en-US" dirty="0"/>
          </a:p>
          <a:p>
            <a:r>
              <a:rPr lang="hu-HU" dirty="0"/>
              <a:t>Facebook:</a:t>
            </a:r>
          </a:p>
          <a:p>
            <a:pPr lvl="1"/>
            <a:r>
              <a:rPr lang="hu-HU" b="1" i="0" u="none" strike="noStrike" dirty="0">
                <a:effectLst/>
                <a:latin typeface="Segoe UI Historic" panose="020B0502040204020203" pitchFamily="34" charset="0"/>
                <a:hlinkClick r:id="rId6"/>
              </a:rPr>
              <a:t>PPKE Versenyjog Főelőadás</a:t>
            </a:r>
            <a:endParaRPr lang="hu-HU" b="1" i="0" u="sng" dirty="0">
              <a:effectLst/>
              <a:latin typeface="Segoe UI Historic" panose="020B0502040204020203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41278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E93680-B0C8-4B40-8250-5C143BEE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Piaci </a:t>
            </a:r>
            <a:r>
              <a:rPr lang="en-US" dirty="0" err="1"/>
              <a:t>hatalom</a:t>
            </a:r>
            <a:r>
              <a:rPr lang="en-US" dirty="0"/>
              <a:t> / piaci </a:t>
            </a:r>
            <a:r>
              <a:rPr lang="en-US" dirty="0" err="1"/>
              <a:t>erő</a:t>
            </a:r>
            <a:r>
              <a:rPr lang="en-US" dirty="0"/>
              <a:t> / Lerner-index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99717BB-D7F9-4C5D-9DAE-1C138F0B2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286" y="2536197"/>
            <a:ext cx="4571428" cy="2653968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59E272B-4506-4692-B854-79D83B6D1CA1}"/>
              </a:ext>
            </a:extLst>
          </p:cNvPr>
          <p:cNvSpPr txBox="1"/>
          <p:nvPr/>
        </p:nvSpPr>
        <p:spPr>
          <a:xfrm>
            <a:off x="2286286" y="5190165"/>
            <a:ext cx="45714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Cím: </a:t>
            </a:r>
            <a:r>
              <a:rPr lang="hu-HU" sz="900" dirty="0">
                <a:hlinkClick r:id="rId3" tooltip="http://market.subwiki.org/wiki/Deadweight_loss_due_to_market_power_of_sellers"/>
              </a:rPr>
              <a:t>Fénykép</a:t>
            </a:r>
            <a:r>
              <a:rPr lang="hu-HU" sz="900" dirty="0"/>
              <a:t>, készítette: Ismeretlen a készítő, licenc: </a:t>
            </a:r>
            <a:r>
              <a:rPr lang="hu-HU" sz="900" dirty="0">
                <a:hlinkClick r:id="rId4" tooltip="https://creativecommons.org/licenses/by-sa/3.0/"/>
              </a:rPr>
              <a:t>CC BY-SA</a:t>
            </a:r>
            <a:endParaRPr lang="hu-HU" sz="9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9AB33B-5BD6-42F3-87D1-9195169069DF}"/>
              </a:ext>
            </a:extLst>
          </p:cNvPr>
          <p:cNvSpPr txBox="1"/>
          <p:nvPr/>
        </p:nvSpPr>
        <p:spPr>
          <a:xfrm>
            <a:off x="552457" y="5733256"/>
            <a:ext cx="813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Lerner-index: </a:t>
            </a:r>
            <a:r>
              <a:rPr lang="en-US" dirty="0" err="1"/>
              <a:t>monopolista</a:t>
            </a:r>
            <a:r>
              <a:rPr lang="en-US" dirty="0"/>
              <a:t> </a:t>
            </a:r>
            <a:r>
              <a:rPr lang="en-US" dirty="0" err="1"/>
              <a:t>vállalat</a:t>
            </a:r>
            <a:r>
              <a:rPr lang="en-US" dirty="0"/>
              <a:t> </a:t>
            </a:r>
            <a:r>
              <a:rPr lang="en-US" dirty="0" err="1"/>
              <a:t>terméke</a:t>
            </a:r>
            <a:r>
              <a:rPr lang="en-US" dirty="0"/>
              <a:t> </a:t>
            </a:r>
            <a:r>
              <a:rPr lang="en-US" dirty="0" err="1"/>
              <a:t>iránti</a:t>
            </a:r>
            <a:r>
              <a:rPr lang="en-US" dirty="0"/>
              <a:t> </a:t>
            </a:r>
            <a:r>
              <a:rPr lang="en-US" dirty="0" err="1"/>
              <a:t>kereslet</a:t>
            </a:r>
            <a:r>
              <a:rPr lang="en-US" dirty="0"/>
              <a:t> </a:t>
            </a:r>
            <a:r>
              <a:rPr lang="en-US" dirty="0" err="1"/>
              <a:t>rugalmasságának</a:t>
            </a:r>
            <a:r>
              <a:rPr lang="en-US" dirty="0"/>
              <a:t> </a:t>
            </a:r>
            <a:r>
              <a:rPr lang="en-US" dirty="0" err="1"/>
              <a:t>reciproka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46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36219-F554-D0FF-013C-CAACEA78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Még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63D010-9156-D566-B78E-F913890F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Reddit</a:t>
            </a:r>
          </a:p>
          <a:p>
            <a:pPr lvl="1"/>
            <a:r>
              <a:rPr lang="en-US" dirty="0" err="1">
                <a:hlinkClick r:id="rId2"/>
              </a:rPr>
              <a:t>versenyjog</a:t>
            </a:r>
            <a:r>
              <a:rPr lang="en-US" dirty="0">
                <a:hlinkClick r:id="rId2"/>
              </a:rPr>
              <a:t> (reddit.com)</a:t>
            </a:r>
            <a:endParaRPr lang="de-DE" dirty="0"/>
          </a:p>
          <a:p>
            <a:r>
              <a:rPr lang="de-DE" dirty="0"/>
              <a:t>X (</a:t>
            </a:r>
            <a:r>
              <a:rPr lang="de-DE" dirty="0" err="1"/>
              <a:t>twitter</a:t>
            </a:r>
            <a:r>
              <a:rPr lang="de-DE" dirty="0"/>
              <a:t>)</a:t>
            </a:r>
          </a:p>
          <a:p>
            <a:pPr lvl="1"/>
            <a:r>
              <a:rPr lang="en-US" dirty="0">
                <a:hlinkClick r:id="rId3"/>
              </a:rPr>
              <a:t>VK - CLRC (@VKCLRC) / X</a:t>
            </a:r>
            <a:endParaRPr lang="en-US" dirty="0"/>
          </a:p>
          <a:p>
            <a:r>
              <a:rPr lang="en-US" dirty="0"/>
              <a:t>LinkedIn</a:t>
            </a:r>
          </a:p>
          <a:p>
            <a:pPr lvl="1"/>
            <a:r>
              <a:rPr lang="de-DE" dirty="0">
                <a:hlinkClick r:id="rId4"/>
              </a:rPr>
              <a:t>https://www.linkedin.com/company/competition-law-research-centre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04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74D8-2AFB-4110-BBE8-48174B49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kis történelem</a:t>
            </a: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6100ADA-0DF2-45B8-8AE4-4EC40A536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26" y="1628800"/>
            <a:ext cx="2956148" cy="4434222"/>
          </a:xfrm>
        </p:spPr>
      </p:pic>
    </p:spTree>
    <p:extLst>
      <p:ext uri="{BB962C8B-B14F-4D97-AF65-F5344CB8AC3E}">
        <p14:creationId xmlns:p14="http://schemas.microsoft.com/office/powerpoint/2010/main" val="404588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C19413-DE9A-4AB3-8C8B-EF1E5058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Egy </a:t>
            </a:r>
            <a:r>
              <a:rPr lang="en-US" sz="3200" dirty="0" err="1"/>
              <a:t>kis</a:t>
            </a:r>
            <a:r>
              <a:rPr lang="en-US" sz="3200" dirty="0"/>
              <a:t> </a:t>
            </a:r>
            <a:r>
              <a:rPr lang="en-US" sz="3200" dirty="0" err="1"/>
              <a:t>történelem</a:t>
            </a: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379ACAC-CEF5-4C78-A15A-EA448B069F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4" y="1600200"/>
            <a:ext cx="3268751" cy="4525963"/>
          </a:xfrm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8A721DAC-F654-4F67-A754-27C8E37FA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76056" y="1600200"/>
            <a:ext cx="1317220" cy="720080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DFA1802-BDD1-4A19-98FD-9430E6B6B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4088" y="2968087"/>
            <a:ext cx="2693371" cy="82589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F371978-9DB9-42AC-B2AA-562B4EBFE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292080" y="4095624"/>
            <a:ext cx="934668" cy="1288164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44597BDE-B5FC-4C9D-A02A-316ED141EF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88224" y="4332011"/>
            <a:ext cx="1799861" cy="1012422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C4DDADC5-8A1A-4697-8952-8D86C52B45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804248" y="1363718"/>
            <a:ext cx="1475656" cy="10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48DA19-920A-4807-A206-0BAE5310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/>
              <a:t>118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86E13B-F583-4633-95DE-23241BD1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>
                <a:hlinkClick r:id="rId2"/>
              </a:rPr>
              <a:t>Livermore's Centennial Light Live Cam (centennialbulb.org)</a:t>
            </a:r>
            <a:endParaRPr lang="hu-HU" dirty="0"/>
          </a:p>
          <a:p>
            <a:endParaRPr lang="hu-HU" dirty="0"/>
          </a:p>
          <a:p>
            <a:r>
              <a:rPr lang="hu-HU" dirty="0"/>
              <a:t>Olvasmány „</a:t>
            </a:r>
            <a:r>
              <a:rPr lang="hu-HU" dirty="0" err="1"/>
              <a:t>light</a:t>
            </a:r>
            <a:r>
              <a:rPr lang="hu-HU" dirty="0"/>
              <a:t>”: </a:t>
            </a:r>
            <a:r>
              <a:rPr lang="hu-HU" dirty="0">
                <a:hlinkClick r:id="rId3"/>
              </a:rPr>
              <a:t>Index - Tudomány - Máig kísért a nagy villanykörtemutyi szelleme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2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7AEDDE-9EE6-4559-965B-C95BA849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 </a:t>
            </a:r>
            <a:r>
              <a:rPr lang="en-US" dirty="0" err="1"/>
              <a:t>Farben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DCB7A2-96AE-46B2-9745-BE98AF5D7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1925-ben számos vállalkozás egyesüléséből</a:t>
            </a:r>
          </a:p>
          <a:p>
            <a:r>
              <a:rPr lang="hu-HU" dirty="0"/>
              <a:t>Első jelentős antibiotikum, </a:t>
            </a:r>
            <a:r>
              <a:rPr lang="hu-HU" dirty="0" err="1"/>
              <a:t>polyurethane</a:t>
            </a:r>
            <a:r>
              <a:rPr lang="hu-HU" dirty="0"/>
              <a:t> szintézis, számos Nobel-díj</a:t>
            </a:r>
            <a:r>
              <a:rPr lang="en-US" dirty="0"/>
              <a:t> (pl. Bosch)</a:t>
            </a:r>
          </a:p>
          <a:p>
            <a:r>
              <a:rPr lang="en-US" dirty="0"/>
              <a:t>A </a:t>
            </a:r>
            <a:r>
              <a:rPr lang="en-US" dirty="0" err="1"/>
              <a:t>német</a:t>
            </a:r>
            <a:r>
              <a:rPr lang="en-US" dirty="0"/>
              <a:t> </a:t>
            </a:r>
            <a:r>
              <a:rPr lang="en-US" dirty="0" err="1"/>
              <a:t>náci</a:t>
            </a:r>
            <a:r>
              <a:rPr lang="en-US" dirty="0"/>
              <a:t> </a:t>
            </a:r>
            <a:r>
              <a:rPr lang="en-US" dirty="0" err="1"/>
              <a:t>párt</a:t>
            </a:r>
            <a:r>
              <a:rPr lang="en-US" dirty="0"/>
              <a:t> egyik igen jelentős </a:t>
            </a:r>
            <a:r>
              <a:rPr lang="en-US" dirty="0" err="1"/>
              <a:t>támogatója</a:t>
            </a:r>
            <a:r>
              <a:rPr lang="en-US" dirty="0"/>
              <a:t>.</a:t>
            </a:r>
          </a:p>
          <a:p>
            <a:r>
              <a:rPr lang="en-US" dirty="0" err="1"/>
              <a:t>Kartellmegállapodások</a:t>
            </a:r>
            <a:r>
              <a:rPr lang="en-US" dirty="0"/>
              <a:t> </a:t>
            </a:r>
            <a:r>
              <a:rPr lang="en-US" dirty="0" err="1"/>
              <a:t>sora</a:t>
            </a:r>
            <a:r>
              <a:rPr lang="en-US" dirty="0"/>
              <a:t>, így pl. a Standard </a:t>
            </a:r>
            <a:r>
              <a:rPr lang="en-US" dirty="0" err="1"/>
              <a:t>Oillal</a:t>
            </a:r>
            <a:endParaRPr lang="hu-HU" dirty="0"/>
          </a:p>
          <a:p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3AE602C2-D2E1-4734-9810-10BE590F5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0112" y="1772816"/>
            <a:ext cx="2381250" cy="485775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EFC33C9-2589-4A33-81E6-AD943AB6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52120" y="2348880"/>
            <a:ext cx="2366878" cy="118492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9CE9FDB-B347-4E40-9A48-03AC8DB86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83543" y="3533800"/>
            <a:ext cx="2177819" cy="163336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7DA5F269-1AB8-4177-A5A2-3A31771B3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84168" y="4869160"/>
            <a:ext cx="1687496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6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F09240-5A67-44D0-9005-64091169506C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Napi “</a:t>
            </a:r>
            <a:r>
              <a:rPr lang="en-US" dirty="0" err="1"/>
              <a:t>tröszti</a:t>
            </a:r>
            <a:r>
              <a:rPr lang="en-US" dirty="0"/>
              <a:t>”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A15AD0-7A57-4100-A47C-0D5EF370A2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Milyen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rendszere</a:t>
            </a:r>
            <a:r>
              <a:rPr lang="en-US" dirty="0"/>
              <a:t> van a </a:t>
            </a:r>
            <a:r>
              <a:rPr lang="en-US" dirty="0" err="1"/>
              <a:t>telefonunknak</a:t>
            </a:r>
            <a:r>
              <a:rPr lang="en-US" dirty="0"/>
              <a:t>?</a:t>
            </a:r>
          </a:p>
          <a:p>
            <a:r>
              <a:rPr lang="en-US" dirty="0"/>
              <a:t>Milyen </a:t>
            </a:r>
            <a:r>
              <a:rPr lang="en-US" dirty="0" err="1"/>
              <a:t>keresőt</a:t>
            </a:r>
            <a:r>
              <a:rPr lang="en-US" dirty="0"/>
              <a:t> </a:t>
            </a:r>
            <a:r>
              <a:rPr lang="en-US" dirty="0" err="1"/>
              <a:t>használunk</a:t>
            </a:r>
            <a:r>
              <a:rPr lang="en-US" dirty="0"/>
              <a:t>?</a:t>
            </a:r>
            <a:endParaRPr lang="hu-HU" dirty="0"/>
          </a:p>
          <a:p>
            <a:r>
              <a:rPr lang="hu-HU" dirty="0"/>
              <a:t>Milyen böngészőt használunk?</a:t>
            </a:r>
            <a:endParaRPr lang="en-US" dirty="0"/>
          </a:p>
          <a:p>
            <a:r>
              <a:rPr lang="en-US" dirty="0" err="1"/>
              <a:t>Hol</a:t>
            </a:r>
            <a:r>
              <a:rPr lang="en-US" dirty="0"/>
              <a:t> </a:t>
            </a:r>
            <a:r>
              <a:rPr lang="en-US" dirty="0" err="1"/>
              <a:t>vesszük</a:t>
            </a:r>
            <a:r>
              <a:rPr lang="en-US" dirty="0"/>
              <a:t> a </a:t>
            </a:r>
            <a:r>
              <a:rPr lang="en-US" dirty="0" err="1"/>
              <a:t>benzint</a:t>
            </a:r>
            <a:r>
              <a:rPr lang="en-US" dirty="0"/>
              <a:t>?</a:t>
            </a:r>
          </a:p>
          <a:p>
            <a:r>
              <a:rPr lang="en-US" dirty="0"/>
              <a:t>Milyen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rendszere</a:t>
            </a:r>
            <a:r>
              <a:rPr lang="en-US" dirty="0"/>
              <a:t> van a </a:t>
            </a:r>
            <a:r>
              <a:rPr lang="en-US" dirty="0" err="1"/>
              <a:t>számítógépünknek</a:t>
            </a:r>
            <a:r>
              <a:rPr lang="en-US" dirty="0"/>
              <a:t>?</a:t>
            </a:r>
          </a:p>
          <a:p>
            <a:r>
              <a:rPr lang="en-US" dirty="0"/>
              <a:t>Milyen </a:t>
            </a:r>
            <a:r>
              <a:rPr lang="en-US" dirty="0" err="1"/>
              <a:t>processzor</a:t>
            </a:r>
            <a:r>
              <a:rPr lang="en-US" dirty="0"/>
              <a:t> van a 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dirty="0" err="1"/>
              <a:t>számítógépünkben</a:t>
            </a:r>
            <a:r>
              <a:rPr lang="en-US" dirty="0"/>
              <a:t>?</a:t>
            </a:r>
            <a:endParaRPr lang="hu-HU" dirty="0"/>
          </a:p>
          <a:p>
            <a:r>
              <a:rPr lang="hu-HU" dirty="0"/>
              <a:t>Milyen AI-t használunk?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3E6CD3-AFFB-4CA5-AE17-0AAD97AE1F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Kitől</a:t>
            </a:r>
            <a:r>
              <a:rPr lang="en-US" dirty="0"/>
              <a:t> </a:t>
            </a:r>
            <a:r>
              <a:rPr lang="en-US" dirty="0" err="1"/>
              <a:t>veszünk</a:t>
            </a:r>
            <a:r>
              <a:rPr lang="en-US" dirty="0"/>
              <a:t> </a:t>
            </a:r>
            <a:r>
              <a:rPr lang="en-US" dirty="0" err="1"/>
              <a:t>gázt</a:t>
            </a:r>
            <a:r>
              <a:rPr lang="en-US" dirty="0"/>
              <a:t>?</a:t>
            </a:r>
          </a:p>
          <a:p>
            <a:r>
              <a:rPr lang="en-US" dirty="0"/>
              <a:t>Van </a:t>
            </a:r>
            <a:r>
              <a:rPr lang="en-US" dirty="0" err="1"/>
              <a:t>rajtunk</a:t>
            </a:r>
            <a:r>
              <a:rPr lang="en-US" dirty="0"/>
              <a:t> </a:t>
            </a:r>
            <a:r>
              <a:rPr lang="en-US" dirty="0" err="1"/>
              <a:t>cipzár</a:t>
            </a:r>
            <a:r>
              <a:rPr lang="en-US" dirty="0"/>
              <a:t>?</a:t>
            </a:r>
            <a:r>
              <a:rPr lang="hu-HU" dirty="0"/>
              <a:t> (</a:t>
            </a:r>
            <a:r>
              <a:rPr lang="hu-HU" dirty="0" err="1"/>
              <a:t>cs</a:t>
            </a:r>
            <a:r>
              <a:rPr lang="hu-HU" dirty="0"/>
              <a:t> - 40)</a:t>
            </a:r>
            <a:endParaRPr lang="en-US" dirty="0"/>
          </a:p>
          <a:p>
            <a:r>
              <a:rPr lang="en-US" dirty="0"/>
              <a:t>Milyen </a:t>
            </a:r>
            <a:r>
              <a:rPr lang="en-US" dirty="0" err="1"/>
              <a:t>sört</a:t>
            </a:r>
            <a:r>
              <a:rPr lang="en-US" dirty="0"/>
              <a:t> </a:t>
            </a:r>
            <a:r>
              <a:rPr lang="en-US" dirty="0" err="1"/>
              <a:t>iszunk</a:t>
            </a:r>
            <a:r>
              <a:rPr lang="en-US" dirty="0"/>
              <a:t>?</a:t>
            </a:r>
          </a:p>
          <a:p>
            <a:r>
              <a:rPr lang="en-US" dirty="0" err="1"/>
              <a:t>Házasság</a:t>
            </a:r>
            <a:r>
              <a:rPr lang="en-US" dirty="0"/>
              <a:t>? </a:t>
            </a:r>
            <a:r>
              <a:rPr lang="en-US" dirty="0" err="1"/>
              <a:t>Évforduló</a:t>
            </a:r>
            <a:r>
              <a:rPr lang="en-US" dirty="0"/>
              <a:t>? DeBeers</a:t>
            </a:r>
          </a:p>
          <a:p>
            <a:r>
              <a:rPr lang="en-US" dirty="0" err="1"/>
              <a:t>Szemüveg</a:t>
            </a:r>
            <a:r>
              <a:rPr lang="en-US" dirty="0"/>
              <a:t>? (Luxottica)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5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VK_sablon_1</Template>
  <TotalTime>0</TotalTime>
  <Words>1062</Words>
  <Application>Microsoft Office PowerPoint</Application>
  <PresentationFormat>Diavetítés a képernyőre (4:3 oldalarány)</PresentationFormat>
  <Paragraphs>149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MT</vt:lpstr>
      <vt:lpstr>NexusSansWebPro</vt:lpstr>
      <vt:lpstr>Segoe UI Historic</vt:lpstr>
      <vt:lpstr>Wingdings 3</vt:lpstr>
      <vt:lpstr>Office-téma</vt:lpstr>
      <vt:lpstr>Versenypolitika / Versenyjogi alapismeretek</vt:lpstr>
      <vt:lpstr>PowerPoint-bemutató</vt:lpstr>
      <vt:lpstr>Érdekességek </vt:lpstr>
      <vt:lpstr>Még</vt:lpstr>
      <vt:lpstr>Egy kis történelem</vt:lpstr>
      <vt:lpstr>Egy kis történelem</vt:lpstr>
      <vt:lpstr>118</vt:lpstr>
      <vt:lpstr>IG Farben</vt:lpstr>
      <vt:lpstr>Napi “tröszti”</vt:lpstr>
      <vt:lpstr>Hogyan biztosítuk a jogállamot?</vt:lpstr>
      <vt:lpstr>PowerPoint-bemutató</vt:lpstr>
      <vt:lpstr>Jogforrások...</vt:lpstr>
      <vt:lpstr>PowerPoint-bemutató</vt:lpstr>
      <vt:lpstr>PowerPoint-bemutató</vt:lpstr>
      <vt:lpstr>Intézményrendszer</vt:lpstr>
      <vt:lpstr>Big data</vt:lpstr>
      <vt:lpstr>Verseny folyamata és előnyei</vt:lpstr>
      <vt:lpstr>Versenyjog célja(i)</vt:lpstr>
      <vt:lpstr>Fogyasztói jólét</vt:lpstr>
      <vt:lpstr>Vállalkozás fogalma</vt:lpstr>
      <vt:lpstr>Vállalkozás fogalma – gazdasági egység</vt:lpstr>
      <vt:lpstr>Case C‑138/11, Compass-Datenbank GmbH v. Österreich</vt:lpstr>
      <vt:lpstr>Ítélet</vt:lpstr>
      <vt:lpstr>PowerPoint-bemutató</vt:lpstr>
      <vt:lpstr>PowerPoint-bemutató</vt:lpstr>
      <vt:lpstr>Az érintett piac</vt:lpstr>
      <vt:lpstr>Érintett piac meghatározása</vt:lpstr>
      <vt:lpstr>Érintett piac</vt:lpstr>
      <vt:lpstr>Versenyelméletek</vt:lpstr>
      <vt:lpstr>Piaci hatalom / piaci erő / Lerner-index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Versenyjogi és versenypolitikai alapismeretek</dc:title>
  <dc:creator>Szilágyi Pál</dc:creator>
  <cp:lastModifiedBy>SZILÁGYI Pál</cp:lastModifiedBy>
  <cp:revision>7</cp:revision>
  <dcterms:created xsi:type="dcterms:W3CDTF">2017-09-29T09:31:57Z</dcterms:created>
  <dcterms:modified xsi:type="dcterms:W3CDTF">2025-10-23T06:05:54Z</dcterms:modified>
</cp:coreProperties>
</file>